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sldIdLst>
    <p:sldId id="350" r:id="rId2"/>
    <p:sldId id="445" r:id="rId3"/>
    <p:sldId id="466" r:id="rId4"/>
    <p:sldId id="467" r:id="rId5"/>
    <p:sldId id="468" r:id="rId6"/>
    <p:sldId id="469" r:id="rId7"/>
    <p:sldId id="470" r:id="rId8"/>
    <p:sldId id="471" r:id="rId9"/>
    <p:sldId id="465" r:id="rId10"/>
    <p:sldId id="478" r:id="rId11"/>
    <p:sldId id="473" r:id="rId12"/>
    <p:sldId id="474" r:id="rId13"/>
    <p:sldId id="475" r:id="rId14"/>
    <p:sldId id="476" r:id="rId15"/>
    <p:sldId id="477" r:id="rId16"/>
    <p:sldId id="488" r:id="rId17"/>
    <p:sldId id="498" r:id="rId18"/>
    <p:sldId id="508" r:id="rId19"/>
    <p:sldId id="502" r:id="rId20"/>
    <p:sldId id="493" r:id="rId21"/>
    <p:sldId id="504" r:id="rId22"/>
    <p:sldId id="503" r:id="rId23"/>
    <p:sldId id="494" r:id="rId24"/>
    <p:sldId id="507" r:id="rId25"/>
    <p:sldId id="496" r:id="rId26"/>
    <p:sldId id="446" r:id="rId27"/>
    <p:sldId id="447" r:id="rId28"/>
    <p:sldId id="448" r:id="rId29"/>
    <p:sldId id="485" r:id="rId30"/>
    <p:sldId id="486" r:id="rId31"/>
    <p:sldId id="454" r:id="rId32"/>
    <p:sldId id="497" r:id="rId33"/>
    <p:sldId id="450" r:id="rId34"/>
    <p:sldId id="452" r:id="rId35"/>
    <p:sldId id="460" r:id="rId36"/>
    <p:sldId id="451" r:id="rId37"/>
    <p:sldId id="489" r:id="rId38"/>
    <p:sldId id="490" r:id="rId39"/>
    <p:sldId id="523" r:id="rId40"/>
    <p:sldId id="525" r:id="rId41"/>
    <p:sldId id="501" r:id="rId42"/>
    <p:sldId id="453" r:id="rId43"/>
    <p:sldId id="495" r:id="rId44"/>
    <p:sldId id="463" r:id="rId45"/>
    <p:sldId id="464" r:id="rId46"/>
    <p:sldId id="462" r:id="rId47"/>
    <p:sldId id="505" r:id="rId48"/>
    <p:sldId id="511" r:id="rId49"/>
    <p:sldId id="513" r:id="rId50"/>
    <p:sldId id="514" r:id="rId51"/>
    <p:sldId id="524" r:id="rId52"/>
    <p:sldId id="517" r:id="rId53"/>
    <p:sldId id="526" r:id="rId54"/>
    <p:sldId id="528" r:id="rId55"/>
    <p:sldId id="527" r:id="rId56"/>
    <p:sldId id="529" r:id="rId57"/>
    <p:sldId id="491" r:id="rId58"/>
    <p:sldId id="532" r:id="rId59"/>
    <p:sldId id="530" r:id="rId60"/>
    <p:sldId id="531" r:id="rId61"/>
    <p:sldId id="481" r:id="rId62"/>
    <p:sldId id="482" r:id="rId63"/>
    <p:sldId id="499" r:id="rId64"/>
    <p:sldId id="439" r:id="rId65"/>
    <p:sldId id="440" r:id="rId6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0AEBC7A-FE22-459B-934D-383F79C15418}">
          <p14:sldIdLst>
            <p14:sldId id="350"/>
          </p14:sldIdLst>
        </p14:section>
        <p14:section name="Overview of all requirements (mandatory and optional)" id="{22C50785-7F9E-4EF3-8B10-2B0C46B55246}">
          <p14:sldIdLst>
            <p14:sldId id="445"/>
            <p14:sldId id="466"/>
            <p14:sldId id="467"/>
            <p14:sldId id="468"/>
            <p14:sldId id="469"/>
            <p14:sldId id="470"/>
            <p14:sldId id="471"/>
            <p14:sldId id="465"/>
            <p14:sldId id="478"/>
            <p14:sldId id="473"/>
            <p14:sldId id="474"/>
            <p14:sldId id="475"/>
            <p14:sldId id="476"/>
            <p14:sldId id="477"/>
          </p14:sldIdLst>
        </p14:section>
        <p14:section name="Quick overview of changes" id="{10C121EA-E256-418B-BAA0-2CB05B40130C}">
          <p14:sldIdLst>
            <p14:sldId id="488"/>
            <p14:sldId id="498"/>
            <p14:sldId id="508"/>
            <p14:sldId id="502"/>
            <p14:sldId id="493"/>
            <p14:sldId id="504"/>
            <p14:sldId id="503"/>
            <p14:sldId id="494"/>
            <p14:sldId id="507"/>
            <p14:sldId id="496"/>
            <p14:sldId id="446"/>
          </p14:sldIdLst>
        </p14:section>
        <p14:section name="Abschnitt ohne Titel" id="{19790188-7339-4B9E-8030-386D452C7C38}">
          <p14:sldIdLst>
            <p14:sldId id="447"/>
            <p14:sldId id="448"/>
            <p14:sldId id="485"/>
            <p14:sldId id="486"/>
            <p14:sldId id="454"/>
            <p14:sldId id="497"/>
            <p14:sldId id="450"/>
            <p14:sldId id="452"/>
            <p14:sldId id="460"/>
            <p14:sldId id="451"/>
            <p14:sldId id="489"/>
            <p14:sldId id="490"/>
            <p14:sldId id="523"/>
            <p14:sldId id="525"/>
            <p14:sldId id="501"/>
            <p14:sldId id="453"/>
            <p14:sldId id="495"/>
            <p14:sldId id="463"/>
            <p14:sldId id="464"/>
            <p14:sldId id="462"/>
            <p14:sldId id="505"/>
            <p14:sldId id="511"/>
            <p14:sldId id="513"/>
            <p14:sldId id="514"/>
            <p14:sldId id="524"/>
            <p14:sldId id="517"/>
            <p14:sldId id="526"/>
            <p14:sldId id="528"/>
            <p14:sldId id="527"/>
            <p14:sldId id="529"/>
            <p14:sldId id="491"/>
            <p14:sldId id="532"/>
            <p14:sldId id="530"/>
            <p14:sldId id="531"/>
          </p14:sldIdLst>
        </p14:section>
        <p14:section name="Vorher-Nachher Frontend hidden" id="{26704531-0E1E-4927-A9AF-57F4268DF31C}">
          <p14:sldIdLst>
            <p14:sldId id="481"/>
            <p14:sldId id="482"/>
            <p14:sldId id="499"/>
            <p14:sldId id="439"/>
            <p14:sldId id="4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  <p188:author id="{EC4F82DA-7691-307F-684F-673C18BBD888}" name="Simeon Schrape" initials="SS" userId="47de5909abacfade" providerId="Windows Live"/>
  <p188:author id="{003FB5E9-28DC-1E22-55DB-2DC4927245AF}" name="Erik Wu" initials="EW" userId="84401e2c71ff9ed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5FF0"/>
    <a:srgbClr val="EEEEEE"/>
    <a:srgbClr val="909090"/>
    <a:srgbClr val="202020"/>
    <a:srgbClr val="4F4F4F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5D68-DDE1-4341-83F6-6CE989E281B9}" v="929" dt="2023-02-23T08:44:43.305"/>
    <p1510:client id="{6AA892AF-B635-4587-AAD6-433C5A17430E}" v="145" dt="2023-02-23T09:47:42.604"/>
    <p1510:client id="{7BC79332-56B8-4817-8A3C-06E564CF0B06}" v="384" dt="2023-02-23T12:04:06.382"/>
    <p1510:client id="{80E4C454-E254-4CC1-987A-B57DF14D1E4F}" v="85" dt="2023-02-23T12:21:06.040"/>
    <p1510:client id="{9D60F8C9-DD70-4AED-993E-AD436230B8D5}" v="438" dt="2023-02-23T14:59:04.509"/>
    <p1510:client id="{A4F71EDA-5235-4B31-B322-ABD1C87403DA}" v="336" dt="2023-02-23T09:13:28.616"/>
    <p1510:client id="{B7D3C759-D6C2-4988-90FD-5ECD632B02FB}" v="8" dt="2023-02-23T13:22:21.708"/>
    <p1510:client id="{C8E6B494-022E-4EF9-9DF1-200B07418996}" v="399" dt="2023-02-22T23:05:38.331"/>
    <p1510:client id="{CF57C0C7-D584-49B3-B756-5715ECB6A8FC}" v="124" dt="2023-02-22T22:38:48.507"/>
    <p1510:client id="{FF9955DC-DA32-4166-A6F5-3D52725F0BB7}" v="48" dt="2023-02-23T11:19:42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8" d="100"/>
          <a:sy n="78" d="100"/>
        </p:scale>
        <p:origin x="715" y="8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0239050844463915E-2"/>
          <c:y val="3.287262247051994E-2"/>
          <c:w val="0.72941763960506112"/>
          <c:h val="0.93425475505896016"/>
        </c:manualLayout>
      </c:layout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2F9D-46FF-A926-67703C4957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2F9D-46FF-A926-67703C4957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A908-49D1-A7A5-AD954E23D7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908-49D1-A7A5-AD954E23D7C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A908-49D1-A7A5-AD954E23D7C7}"/>
              </c:ext>
            </c:extLst>
          </c:dPt>
          <c:dLbls>
            <c:dLbl>
              <c:idx val="3"/>
              <c:layout>
                <c:manualLayout>
                  <c:x val="-8.7201889929854975E-2"/>
                  <c:y val="-0.2915599247671091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908-49D1-A7A5-AD954E23D7C7}"/>
                </c:ext>
              </c:extLst>
            </c:dLbl>
            <c:dLbl>
              <c:idx val="4"/>
              <c:layout>
                <c:manualLayout>
                  <c:x val="-3.0572394712040735E-2"/>
                  <c:y val="-0.1880384597917471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A908-49D1-A7A5-AD954E23D7C7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Tabelle1!$A$2:$A$6</c:f>
              <c:strCache>
                <c:ptCount val="5"/>
                <c:pt idx="0">
                  <c:v>Python</c:v>
                </c:pt>
                <c:pt idx="1">
                  <c:v>TypeScript</c:v>
                </c:pt>
                <c:pt idx="2">
                  <c:v>Vue.js</c:v>
                </c:pt>
                <c:pt idx="3">
                  <c:v>CSS</c:v>
                </c:pt>
                <c:pt idx="4">
                  <c:v>Docker</c:v>
                </c:pt>
              </c:strCache>
            </c:strRef>
          </c:cat>
          <c:val>
            <c:numRef>
              <c:f>Tabelle1!$B$2:$B$6</c:f>
              <c:numCache>
                <c:formatCode>d\-mmm</c:formatCode>
                <c:ptCount val="5"/>
                <c:pt idx="0" formatCode="General">
                  <c:v>41</c:v>
                </c:pt>
                <c:pt idx="1">
                  <c:v>29.1</c:v>
                </c:pt>
                <c:pt idx="2" formatCode="General">
                  <c:v>24.67</c:v>
                </c:pt>
                <c:pt idx="3" formatCode="General">
                  <c:v>3.89</c:v>
                </c:pt>
                <c:pt idx="4" formatCode="General">
                  <c:v>0.79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9D-46FF-A926-67703C49572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solidFill>
          <a:srgbClr val="EEEEEE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8FB-4DCD-BC5E-6B68DB6A7483}"/>
              </c:ext>
            </c:extLst>
          </c:dPt>
          <c:cat>
            <c:strRef>
              <c:f>Tabelle1!$A$2</c:f>
              <c:strCache>
                <c:ptCount val="1"/>
                <c:pt idx="0">
                  <c:v>Implemented</c:v>
                </c:pt>
              </c:strCache>
            </c:strRef>
          </c:cat>
          <c:val>
            <c:numRef>
              <c:f>Tabelle1!$B$2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FB-4DCD-BC5E-6B68DB6A74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Optional </a:t>
            </a:r>
            <a:r>
              <a:rPr lang="de-DE" err="1"/>
              <a:t>Requirements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3B6-42A4-8BD3-1EB6719E453E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3B6-42A4-8BD3-1EB6719E453E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B6-42A4-8BD3-1EB6719E45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74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Mandatory Requirements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35D9-4066-85AA-AF64454B64D6}"/>
              </c:ext>
            </c:extLst>
          </c:dPt>
          <c:dPt>
            <c:idx val="1"/>
            <c:bubble3D val="0"/>
            <c:explosion val="20"/>
            <c:spPr>
              <a:solidFill>
                <a:srgbClr val="925FF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35D9-4066-85AA-AF64454B64D6}"/>
              </c:ext>
            </c:extLst>
          </c:dPt>
          <c:cat>
            <c:strRef>
              <c:f>Tabelle1!$A$2:$A$3</c:f>
              <c:strCache>
                <c:ptCount val="2"/>
                <c:pt idx="0">
                  <c:v>Not implemented </c:v>
                </c:pt>
                <c:pt idx="1">
                  <c:v>Implemented</c:v>
                </c:pt>
              </c:strCache>
            </c:strRef>
          </c:cat>
          <c:val>
            <c:numRef>
              <c:f>Tabelle1!$B$2:$B$3</c:f>
              <c:numCache>
                <c:formatCode>General</c:formatCode>
                <c:ptCount val="2"/>
                <c:pt idx="0">
                  <c:v>24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D9-4066-85AA-AF64454B64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D979-6022-49B2-89A3-25456B4A8125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1F941-DEE8-4B7B-8F36-BF633F61AD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55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8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848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6122E-28E6-37A0-61C3-F66DD0BB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BCE2B8-F130-171F-E33A-7C0467568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658CC6-A4C9-EE2F-1C48-24E7E21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27EFD-6A03-4FEA-B56B-AED33E84E76B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8BEB2-48F0-32C1-5D54-A10B0475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9F7368-C884-8B35-86F7-29B29983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3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CA348-34BE-3F9A-FB45-6CBF400E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E7DAFF-7092-FD44-94A4-0E169331D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BBCFBD-FB01-2AC0-F5B7-34DC3694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6EDDC-AE53-4D33-A91A-C91CE61F6FB3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51E3E-073C-73B3-56F8-8EDFA92A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5338D-ADBB-658A-20DD-2A88033F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2341F7-E28E-1E68-6935-912A64E52D24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16DDC17B-29A0-9546-43D4-9ED6F187B6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A4E939DD-8341-DE36-BF07-EBFD83C869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450F6E8-16CA-308B-EC60-439C66EBF724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4712F-5540-BAB9-35FF-BE0DB4C9E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7632A4-64E0-7FE8-E292-DE4F9583D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40D85-4371-0026-75EB-B5A8DB7B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6271-8A35-4E4B-9646-7ECA50A671DC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FAB5E-4EA7-D8B7-D44B-BC429D48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0EC8C6-1870-F22C-5BB7-A4F20E9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7629C-C3AE-247C-B9A3-11224C1A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EAEFF-761A-E906-074B-A9F48D33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D077E6-9226-FBEC-D363-D14DA556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AA52D-86E9-486D-836A-0A7715DED40E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294AE-D3A5-8E2A-553D-E24ECD5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43F0B-E04F-9AE0-F216-E7DA6B66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3A14897-8F0D-147E-C398-BE91CE2C98AE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43C1A7F4-5BC0-212D-B2F9-5E0F8A22B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65753C01-CDEB-CA9C-DD48-4082ED1C1E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DF8733-7891-1D23-C313-1B186E9E0713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25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D5ADA-3CB2-61A2-87A6-5642BFA7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0FD786-0030-CC2D-4EF2-605945C0A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07AC0-1358-F81D-6ECC-EE72EE5D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E9906-068E-4C3E-8E0D-A11A94404B24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50708-069C-022D-FB2F-0B28CB8D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ED4B13-2C9B-641A-8069-46FF6A18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94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E5FAE-B4FA-8743-57C9-9CFE9062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95FDB-CA15-A62A-AEBE-926EBF65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27B1C-7E00-F310-5C7C-5D79BB095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840082-1ECB-592E-84B8-3D8583A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2F4F8-804C-42B8-9E8E-FF6EA376A508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F37207-ABDB-A418-2B30-874D985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9823BD-ABC4-EE5E-F12C-643147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B1EDA3B-E256-834D-7E82-88599CE128BB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D6F6BED-6E0D-04F5-6AA5-B8F8FD824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0" name="Inhaltsplatzhalter 17">
            <a:extLst>
              <a:ext uri="{FF2B5EF4-FFF2-40B4-BE49-F238E27FC236}">
                <a16:creationId xmlns:a16="http://schemas.microsoft.com/office/drawing/2014/main" id="{791257EA-0273-5217-49D9-76377E90A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CABE881-E137-24F6-CF78-E15C18D997F3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C26D8-2970-8BC3-6E6E-2F849FD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099B5-3E47-0683-7DDE-2A30069E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67EDCC-F854-FBAB-271A-155EA99A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1DA77-F024-77AA-A336-0BA7ED94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180E0-F60A-BDE2-ACD1-2A4C2C62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866D8D-606F-0E3B-3625-6CF7757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251ED-47FC-4D48-B33F-86809B13DFEE}" type="datetime1">
              <a:rPr lang="de-DE" smtClean="0"/>
              <a:t>23.05.2023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B5522F-D13F-38DE-A4CB-A5DE74F2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7F498-8402-CB8B-F724-913813D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‹#›</a:t>
            </a:fld>
            <a:r>
              <a:rPr lang="de-DE"/>
              <a:t>/70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1DD5E9C-F739-1B16-70DA-F609F4D71AC5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8">
            <a:extLst>
              <a:ext uri="{FF2B5EF4-FFF2-40B4-BE49-F238E27FC236}">
                <a16:creationId xmlns:a16="http://schemas.microsoft.com/office/drawing/2014/main" id="{9B9E8043-8EB0-8C09-71F2-FD1661E50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2" name="Inhaltsplatzhalter 17">
            <a:extLst>
              <a:ext uri="{FF2B5EF4-FFF2-40B4-BE49-F238E27FC236}">
                <a16:creationId xmlns:a16="http://schemas.microsoft.com/office/drawing/2014/main" id="{17A0651E-7480-97A8-A8FF-E20E10B70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F276C9C-754F-89DC-94E3-903502FBF91B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5652C-1CC8-7D24-5180-A185B3E2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6A3DFE-89AB-77E2-6913-6B02C5F1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5FB2B-C724-4683-A031-5B161DC6EA8F}" type="datetime1">
              <a:rPr lang="de-DE" smtClean="0"/>
              <a:t>23.05.2023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F3294A-D3F6-3413-CC8E-E8BD81F9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D23796-BA17-7872-AC06-4D42B3A3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F218670-6D3B-B79C-E43A-B12F958C3D5E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BB676967-10D5-5FC3-11A7-16D6779D56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8" name="Inhaltsplatzhalter 17">
            <a:extLst>
              <a:ext uri="{FF2B5EF4-FFF2-40B4-BE49-F238E27FC236}">
                <a16:creationId xmlns:a16="http://schemas.microsoft.com/office/drawing/2014/main" id="{DE91E56D-D66D-8800-D961-DB33C1E0ED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7BDE525-4FE6-DE11-9E24-562C44A244D6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84DC4E-8717-EAAA-DE92-7756DB00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08FD-BB52-4719-BAB0-345C8CE2CB37}" type="datetime1">
              <a:rPr lang="de-DE" smtClean="0"/>
              <a:t>23.05.2023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E6BA65-C2DE-C722-9315-B1221FD6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1DD7E5-4F05-5953-D0D9-D7799319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5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C6B5C-3B0B-BADB-778C-D7D0E306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A1A3CF-ADAE-7DE4-B9BF-FBDDBD1C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3AC80F-0459-6540-C253-4724E8C25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73E377-7709-07EB-B55B-43188FF5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3FA5C-2817-4728-ABA9-4998D49C1084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38F13D-9A73-F652-D6B8-4F747C3D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528905-B802-7679-320D-84C3184D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F278C-3090-830B-9E90-1C188801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DFFA22-242C-C200-86B3-4CCD2080A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25BBC5-ABFF-7C97-6E0F-86D94FF64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E6F1D-5080-B9B9-7C60-D6325ABC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20FDB-6D0E-4C57-81B7-831B983CA0E0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13597-FF1D-D257-C8CA-60DBA127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7F8655-2A2D-C8E5-D705-CDB3BAC1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94D5A2-FA90-89ED-370E-74E13FD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07517-09BF-BC70-010A-6921AA3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E173-918C-F9BE-975C-199F8EC32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82C51-2A2E-456C-92AC-58146BEF5C78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80086-8F6C-DB48-7CB1-385B722F5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6BD7E3-BE9E-FF4F-A0AB-2AB0F68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05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EEEE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EEEEE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EEEEE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EEEE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12511FD-6EFB-75BB-3F42-6190BAB0CB9F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003AD-5D39-802F-A44D-AA0AEA66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8FC8B788-BAF7-F435-3886-ABEC1020D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3D316CE9-5606-D983-278E-4AF1060E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001" y="4649506"/>
            <a:ext cx="6664961" cy="80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>
                <a:solidFill>
                  <a:schemeClr val="bg1">
                    <a:lumMod val="65000"/>
                  </a:schemeClr>
                </a:solidFill>
              </a:rPr>
              <a:t>Bennet Hörmann, Salomo Hummel, Simeon Schrape, Erik Wu, Udo Zucker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FDC2C9-74B6-9F34-EEEF-AA0287ED9D7E}"/>
              </a:ext>
            </a:extLst>
          </p:cNvPr>
          <p:cNvGrpSpPr/>
          <p:nvPr/>
        </p:nvGrpSpPr>
        <p:grpSpPr>
          <a:xfrm>
            <a:off x="3527576" y="2237557"/>
            <a:ext cx="5136847" cy="1580246"/>
            <a:chOff x="3110774" y="1962567"/>
            <a:chExt cx="5136847" cy="158024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29EFF81-35A2-9A6F-E076-44912CBB2439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EAED2B-F81D-2B99-8FC2-A7CF5FC81B3E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FFC1EB5-10CB-47BE-1055-9F2DDADBB3A0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D2A1EBE-0476-01FC-1F03-15D0AECA76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D0CA6A9F-EBE5-9012-BD3C-C4CA84AEA5EC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0C2A6387-1BC2-C4D0-A86E-86EDEEF2E39E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5535E5C-F0B1-AA6A-9AE8-BC28A2CC2BE2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86FD996-D229-6A7A-5E6C-D3D72273D13F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5093FFC-1FF6-A3A0-D519-2E51B6B95F62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8194AE-53B1-26DF-EA22-859136B2DDFF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7121ED1E-5865-5A70-0C2E-8CD433034A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9F8F290-9344-582C-CF29-9A5E07147BB6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AAC6E888-414E-8905-19D2-B7C430F7CC5D}"/>
                </a:ext>
              </a:extLst>
            </p:cNvPr>
            <p:cNvSpPr/>
            <p:nvPr/>
          </p:nvSpPr>
          <p:spPr>
            <a:xfrm>
              <a:off x="8054806" y="331856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925FF0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7FCB31C-460E-F60D-73CB-F97C66738AE9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90A725C-67A5-ACE2-ABDE-A8F55340F96C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ihandform: Form 203">
              <a:extLst>
                <a:ext uri="{FF2B5EF4-FFF2-40B4-BE49-F238E27FC236}">
                  <a16:creationId xmlns:a16="http://schemas.microsoft.com/office/drawing/2014/main" id="{A61ECD99-D437-21C4-786A-5FD3EE11715D}"/>
                </a:ext>
              </a:extLst>
            </p:cNvPr>
            <p:cNvSpPr/>
            <p:nvPr/>
          </p:nvSpPr>
          <p:spPr>
            <a:xfrm>
              <a:off x="3110774" y="1962567"/>
              <a:ext cx="5114312" cy="1580246"/>
            </a:xfrm>
            <a:custGeom>
              <a:avLst/>
              <a:gdLst>
                <a:gd name="connsiteX0" fmla="*/ 771261 w 5114312"/>
                <a:gd name="connsiteY0" fmla="*/ 1580246 h 1580246"/>
                <a:gd name="connsiteX1" fmla="*/ 377247 w 5114312"/>
                <a:gd name="connsiteY1" fmla="*/ 1485934 h 1580246"/>
                <a:gd name="connsiteX2" fmla="*/ 100599 w 5114312"/>
                <a:gd name="connsiteY2" fmla="*/ 1215574 h 1580246"/>
                <a:gd name="connsiteX3" fmla="*/ 0 w 5114312"/>
                <a:gd name="connsiteY3" fmla="*/ 817369 h 1580246"/>
                <a:gd name="connsiteX4" fmla="*/ 100599 w 5114312"/>
                <a:gd name="connsiteY4" fmla="*/ 419163 h 1580246"/>
                <a:gd name="connsiteX5" fmla="*/ 377247 w 5114312"/>
                <a:gd name="connsiteY5" fmla="*/ 148803 h 1580246"/>
                <a:gd name="connsiteX6" fmla="*/ 771261 w 5114312"/>
                <a:gd name="connsiteY6" fmla="*/ 52395 h 1580246"/>
                <a:gd name="connsiteX7" fmla="*/ 1165274 w 5114312"/>
                <a:gd name="connsiteY7" fmla="*/ 148803 h 1580246"/>
                <a:gd name="connsiteX8" fmla="*/ 1441922 w 5114312"/>
                <a:gd name="connsiteY8" fmla="*/ 419163 h 1580246"/>
                <a:gd name="connsiteX9" fmla="*/ 1542521 w 5114312"/>
                <a:gd name="connsiteY9" fmla="*/ 817369 h 1580246"/>
                <a:gd name="connsiteX10" fmla="*/ 1441922 w 5114312"/>
                <a:gd name="connsiteY10" fmla="*/ 1215574 h 1580246"/>
                <a:gd name="connsiteX11" fmla="*/ 1165274 w 5114312"/>
                <a:gd name="connsiteY11" fmla="*/ 1485934 h 1580246"/>
                <a:gd name="connsiteX12" fmla="*/ 771261 w 5114312"/>
                <a:gd name="connsiteY12" fmla="*/ 1580246 h 1580246"/>
                <a:gd name="connsiteX13" fmla="*/ 771261 w 5114312"/>
                <a:gd name="connsiteY13" fmla="*/ 1387431 h 1580246"/>
                <a:gd name="connsiteX14" fmla="*/ 1052100 w 5114312"/>
                <a:gd name="connsiteY14" fmla="*/ 1318269 h 1580246"/>
                <a:gd name="connsiteX15" fmla="*/ 1253298 w 5114312"/>
                <a:gd name="connsiteY15" fmla="*/ 1119166 h 1580246"/>
                <a:gd name="connsiteX16" fmla="*/ 1326652 w 5114312"/>
                <a:gd name="connsiteY16" fmla="*/ 817369 h 1580246"/>
                <a:gd name="connsiteX17" fmla="*/ 1253298 w 5114312"/>
                <a:gd name="connsiteY17" fmla="*/ 519763 h 1580246"/>
                <a:gd name="connsiteX18" fmla="*/ 1056292 w 5114312"/>
                <a:gd name="connsiteY18" fmla="*/ 320660 h 1580246"/>
                <a:gd name="connsiteX19" fmla="*/ 775452 w 5114312"/>
                <a:gd name="connsiteY19" fmla="*/ 249402 h 1580246"/>
                <a:gd name="connsiteX20" fmla="*/ 490421 w 5114312"/>
                <a:gd name="connsiteY20" fmla="*/ 318564 h 1580246"/>
                <a:gd name="connsiteX21" fmla="*/ 289223 w 5114312"/>
                <a:gd name="connsiteY21" fmla="*/ 517667 h 1580246"/>
                <a:gd name="connsiteX22" fmla="*/ 215869 w 5114312"/>
                <a:gd name="connsiteY22" fmla="*/ 817369 h 1580246"/>
                <a:gd name="connsiteX23" fmla="*/ 289223 w 5114312"/>
                <a:gd name="connsiteY23" fmla="*/ 1119166 h 1580246"/>
                <a:gd name="connsiteX24" fmla="*/ 488325 w 5114312"/>
                <a:gd name="connsiteY24" fmla="*/ 1318269 h 1580246"/>
                <a:gd name="connsiteX25" fmla="*/ 771261 w 5114312"/>
                <a:gd name="connsiteY25" fmla="*/ 1387431 h 1580246"/>
                <a:gd name="connsiteX26" fmla="*/ 2215630 w 5114312"/>
                <a:gd name="connsiteY26" fmla="*/ 1580246 h 1580246"/>
                <a:gd name="connsiteX27" fmla="*/ 1907545 w 5114312"/>
                <a:gd name="connsiteY27" fmla="*/ 1471264 h 1580246"/>
                <a:gd name="connsiteX28" fmla="*/ 1804850 w 5114312"/>
                <a:gd name="connsiteY28" fmla="*/ 1179945 h 1580246"/>
                <a:gd name="connsiteX29" fmla="*/ 1804850 w 5114312"/>
                <a:gd name="connsiteY29" fmla="*/ 542817 h 1580246"/>
                <a:gd name="connsiteX30" fmla="*/ 2016528 w 5114312"/>
                <a:gd name="connsiteY30" fmla="*/ 542817 h 1580246"/>
                <a:gd name="connsiteX31" fmla="*/ 2016528 w 5114312"/>
                <a:gd name="connsiteY31" fmla="*/ 1171562 h 1580246"/>
                <a:gd name="connsiteX32" fmla="*/ 2257547 w 5114312"/>
                <a:gd name="connsiteY32" fmla="*/ 1412581 h 1580246"/>
                <a:gd name="connsiteX33" fmla="*/ 2588686 w 5114312"/>
                <a:gd name="connsiteY33" fmla="*/ 1221861 h 1580246"/>
                <a:gd name="connsiteX34" fmla="*/ 2588686 w 5114312"/>
                <a:gd name="connsiteY34" fmla="*/ 542817 h 1580246"/>
                <a:gd name="connsiteX35" fmla="*/ 2800363 w 5114312"/>
                <a:gd name="connsiteY35" fmla="*/ 542817 h 1580246"/>
                <a:gd name="connsiteX36" fmla="*/ 2800363 w 5114312"/>
                <a:gd name="connsiteY36" fmla="*/ 1548809 h 1580246"/>
                <a:gd name="connsiteX37" fmla="*/ 2594973 w 5114312"/>
                <a:gd name="connsiteY37" fmla="*/ 1548809 h 1580246"/>
                <a:gd name="connsiteX38" fmla="*/ 2594973 w 5114312"/>
                <a:gd name="connsiteY38" fmla="*/ 1406293 h 1580246"/>
                <a:gd name="connsiteX39" fmla="*/ 2425212 w 5114312"/>
                <a:gd name="connsiteY39" fmla="*/ 1538330 h 1580246"/>
                <a:gd name="connsiteX40" fmla="*/ 2215630 w 5114312"/>
                <a:gd name="connsiteY40" fmla="*/ 1580246 h 1580246"/>
                <a:gd name="connsiteX41" fmla="*/ 3501657 w 5114312"/>
                <a:gd name="connsiteY41" fmla="*/ 1580246 h 1580246"/>
                <a:gd name="connsiteX42" fmla="*/ 3264830 w 5114312"/>
                <a:gd name="connsiteY42" fmla="*/ 1492222 h 1580246"/>
                <a:gd name="connsiteX43" fmla="*/ 3183093 w 5114312"/>
                <a:gd name="connsiteY43" fmla="*/ 1242820 h 1580246"/>
                <a:gd name="connsiteX44" fmla="*/ 3183093 w 5114312"/>
                <a:gd name="connsiteY44" fmla="*/ 706290 h 1580246"/>
                <a:gd name="connsiteX45" fmla="*/ 3030098 w 5114312"/>
                <a:gd name="connsiteY45" fmla="*/ 706290 h 1580246"/>
                <a:gd name="connsiteX46" fmla="*/ 3030098 w 5114312"/>
                <a:gd name="connsiteY46" fmla="*/ 542817 h 1580246"/>
                <a:gd name="connsiteX47" fmla="*/ 3183093 w 5114312"/>
                <a:gd name="connsiteY47" fmla="*/ 542817 h 1580246"/>
                <a:gd name="connsiteX48" fmla="*/ 3183093 w 5114312"/>
                <a:gd name="connsiteY48" fmla="*/ 241019 h 1580246"/>
                <a:gd name="connsiteX49" fmla="*/ 3396866 w 5114312"/>
                <a:gd name="connsiteY49" fmla="*/ 241019 h 1580246"/>
                <a:gd name="connsiteX50" fmla="*/ 3396866 w 5114312"/>
                <a:gd name="connsiteY50" fmla="*/ 542817 h 1580246"/>
                <a:gd name="connsiteX51" fmla="*/ 3644173 w 5114312"/>
                <a:gd name="connsiteY51" fmla="*/ 542817 h 1580246"/>
                <a:gd name="connsiteX52" fmla="*/ 3644173 w 5114312"/>
                <a:gd name="connsiteY52" fmla="*/ 706290 h 1580246"/>
                <a:gd name="connsiteX53" fmla="*/ 3396866 w 5114312"/>
                <a:gd name="connsiteY53" fmla="*/ 706290 h 1580246"/>
                <a:gd name="connsiteX54" fmla="*/ 3396866 w 5114312"/>
                <a:gd name="connsiteY54" fmla="*/ 1228149 h 1580246"/>
                <a:gd name="connsiteX55" fmla="*/ 3434591 w 5114312"/>
                <a:gd name="connsiteY55" fmla="*/ 1370664 h 1580246"/>
                <a:gd name="connsiteX56" fmla="*/ 3577107 w 5114312"/>
                <a:gd name="connsiteY56" fmla="*/ 1412581 h 1580246"/>
                <a:gd name="connsiteX57" fmla="*/ 3698664 w 5114312"/>
                <a:gd name="connsiteY57" fmla="*/ 1385335 h 1580246"/>
                <a:gd name="connsiteX58" fmla="*/ 3698664 w 5114312"/>
                <a:gd name="connsiteY58" fmla="*/ 1553001 h 1580246"/>
                <a:gd name="connsiteX59" fmla="*/ 3501657 w 5114312"/>
                <a:gd name="connsiteY59" fmla="*/ 1580246 h 1580246"/>
                <a:gd name="connsiteX60" fmla="*/ 3939733 w 5114312"/>
                <a:gd name="connsiteY60" fmla="*/ 0 h 1580246"/>
                <a:gd name="connsiteX61" fmla="*/ 4151411 w 5114312"/>
                <a:gd name="connsiteY61" fmla="*/ 0 h 1580246"/>
                <a:gd name="connsiteX62" fmla="*/ 4151411 w 5114312"/>
                <a:gd name="connsiteY62" fmla="*/ 1548809 h 1580246"/>
                <a:gd name="connsiteX63" fmla="*/ 3939733 w 5114312"/>
                <a:gd name="connsiteY63" fmla="*/ 1548809 h 1580246"/>
                <a:gd name="connsiteX64" fmla="*/ 3939733 w 5114312"/>
                <a:gd name="connsiteY64" fmla="*/ 0 h 1580246"/>
                <a:gd name="connsiteX65" fmla="*/ 4466706 w 5114312"/>
                <a:gd name="connsiteY65" fmla="*/ 542817 h 1580246"/>
                <a:gd name="connsiteX66" fmla="*/ 4672096 w 5114312"/>
                <a:gd name="connsiteY66" fmla="*/ 542817 h 1580246"/>
                <a:gd name="connsiteX67" fmla="*/ 4672096 w 5114312"/>
                <a:gd name="connsiteY67" fmla="*/ 723057 h 1580246"/>
                <a:gd name="connsiteX68" fmla="*/ 4848144 w 5114312"/>
                <a:gd name="connsiteY68" fmla="*/ 586829 h 1580246"/>
                <a:gd name="connsiteX69" fmla="*/ 5114313 w 5114312"/>
                <a:gd name="connsiteY69" fmla="*/ 542817 h 1580246"/>
                <a:gd name="connsiteX70" fmla="*/ 5114313 w 5114312"/>
                <a:gd name="connsiteY70" fmla="*/ 708386 h 1580246"/>
                <a:gd name="connsiteX71" fmla="*/ 4837665 w 5114312"/>
                <a:gd name="connsiteY71" fmla="*/ 760782 h 1580246"/>
                <a:gd name="connsiteX72" fmla="*/ 4678383 w 5114312"/>
                <a:gd name="connsiteY72" fmla="*/ 926351 h 1580246"/>
                <a:gd name="connsiteX73" fmla="*/ 4678383 w 5114312"/>
                <a:gd name="connsiteY73" fmla="*/ 1548809 h 1580246"/>
                <a:gd name="connsiteX74" fmla="*/ 4466706 w 5114312"/>
                <a:gd name="connsiteY74" fmla="*/ 1548809 h 1580246"/>
                <a:gd name="connsiteX75" fmla="*/ 4466706 w 5114312"/>
                <a:gd name="connsiteY75" fmla="*/ 542817 h 15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114312" h="1580246">
                  <a:moveTo>
                    <a:pt x="771261" y="1580246"/>
                  </a:moveTo>
                  <a:cubicBezTo>
                    <a:pt x="625950" y="1580246"/>
                    <a:pt x="494613" y="1548809"/>
                    <a:pt x="377247" y="1485934"/>
                  </a:cubicBezTo>
                  <a:cubicBezTo>
                    <a:pt x="259881" y="1421668"/>
                    <a:pt x="167665" y="1331548"/>
                    <a:pt x="100599" y="1215574"/>
                  </a:cubicBezTo>
                  <a:cubicBezTo>
                    <a:pt x="33533" y="1099600"/>
                    <a:pt x="0" y="966876"/>
                    <a:pt x="0" y="817369"/>
                  </a:cubicBezTo>
                  <a:cubicBezTo>
                    <a:pt x="0" y="667867"/>
                    <a:pt x="33533" y="535133"/>
                    <a:pt x="100599" y="419163"/>
                  </a:cubicBezTo>
                  <a:cubicBezTo>
                    <a:pt x="167665" y="303194"/>
                    <a:pt x="259881" y="213074"/>
                    <a:pt x="377247" y="148803"/>
                  </a:cubicBezTo>
                  <a:cubicBezTo>
                    <a:pt x="494613" y="84532"/>
                    <a:pt x="625950" y="52395"/>
                    <a:pt x="771261" y="52395"/>
                  </a:cubicBezTo>
                  <a:cubicBezTo>
                    <a:pt x="916571" y="52395"/>
                    <a:pt x="1047908" y="84532"/>
                    <a:pt x="1165274" y="148803"/>
                  </a:cubicBezTo>
                  <a:cubicBezTo>
                    <a:pt x="1282640" y="213074"/>
                    <a:pt x="1374856" y="303194"/>
                    <a:pt x="1441922" y="419163"/>
                  </a:cubicBezTo>
                  <a:cubicBezTo>
                    <a:pt x="1508988" y="535133"/>
                    <a:pt x="1542521" y="667867"/>
                    <a:pt x="1542521" y="817369"/>
                  </a:cubicBezTo>
                  <a:cubicBezTo>
                    <a:pt x="1542521" y="966876"/>
                    <a:pt x="1508988" y="1099600"/>
                    <a:pt x="1441922" y="1215574"/>
                  </a:cubicBezTo>
                  <a:cubicBezTo>
                    <a:pt x="1374856" y="1331548"/>
                    <a:pt x="1282640" y="1421668"/>
                    <a:pt x="1165274" y="1485934"/>
                  </a:cubicBezTo>
                  <a:cubicBezTo>
                    <a:pt x="1047908" y="1548809"/>
                    <a:pt x="916571" y="1580246"/>
                    <a:pt x="771261" y="1580246"/>
                  </a:cubicBezTo>
                  <a:close/>
                  <a:moveTo>
                    <a:pt x="771261" y="1387431"/>
                  </a:moveTo>
                  <a:cubicBezTo>
                    <a:pt x="874655" y="1387431"/>
                    <a:pt x="968267" y="1364377"/>
                    <a:pt x="1052100" y="1318269"/>
                  </a:cubicBezTo>
                  <a:cubicBezTo>
                    <a:pt x="1137329" y="1270770"/>
                    <a:pt x="1204396" y="1204391"/>
                    <a:pt x="1253298" y="1119166"/>
                  </a:cubicBezTo>
                  <a:cubicBezTo>
                    <a:pt x="1302207" y="1032534"/>
                    <a:pt x="1326652" y="931934"/>
                    <a:pt x="1326652" y="817369"/>
                  </a:cubicBezTo>
                  <a:cubicBezTo>
                    <a:pt x="1326652" y="704195"/>
                    <a:pt x="1302207" y="604992"/>
                    <a:pt x="1253298" y="519763"/>
                  </a:cubicBezTo>
                  <a:cubicBezTo>
                    <a:pt x="1205794" y="433135"/>
                    <a:pt x="1140124" y="366768"/>
                    <a:pt x="1056292" y="320660"/>
                  </a:cubicBezTo>
                  <a:cubicBezTo>
                    <a:pt x="972459" y="273155"/>
                    <a:pt x="878846" y="249402"/>
                    <a:pt x="775452" y="249402"/>
                  </a:cubicBezTo>
                  <a:cubicBezTo>
                    <a:pt x="670661" y="249402"/>
                    <a:pt x="575650" y="272456"/>
                    <a:pt x="490421" y="318564"/>
                  </a:cubicBezTo>
                  <a:cubicBezTo>
                    <a:pt x="406588" y="364672"/>
                    <a:pt x="339522" y="431039"/>
                    <a:pt x="289223" y="517667"/>
                  </a:cubicBezTo>
                  <a:cubicBezTo>
                    <a:pt x="240320" y="604295"/>
                    <a:pt x="215869" y="704195"/>
                    <a:pt x="215869" y="817369"/>
                  </a:cubicBezTo>
                  <a:cubicBezTo>
                    <a:pt x="215869" y="931934"/>
                    <a:pt x="240320" y="1032534"/>
                    <a:pt x="289223" y="1119166"/>
                  </a:cubicBezTo>
                  <a:cubicBezTo>
                    <a:pt x="338126" y="1204391"/>
                    <a:pt x="404493" y="1270770"/>
                    <a:pt x="488325" y="1318269"/>
                  </a:cubicBezTo>
                  <a:cubicBezTo>
                    <a:pt x="573555" y="1364377"/>
                    <a:pt x="667866" y="1387431"/>
                    <a:pt x="771261" y="1387431"/>
                  </a:cubicBezTo>
                  <a:close/>
                  <a:moveTo>
                    <a:pt x="2215630" y="1580246"/>
                  </a:moveTo>
                  <a:cubicBezTo>
                    <a:pt x="2080107" y="1580246"/>
                    <a:pt x="1977412" y="1543913"/>
                    <a:pt x="1907545" y="1471264"/>
                  </a:cubicBezTo>
                  <a:cubicBezTo>
                    <a:pt x="1839088" y="1398614"/>
                    <a:pt x="1804850" y="1301503"/>
                    <a:pt x="1804850" y="1179945"/>
                  </a:cubicBezTo>
                  <a:lnTo>
                    <a:pt x="1804850" y="542817"/>
                  </a:lnTo>
                  <a:lnTo>
                    <a:pt x="2016528" y="542817"/>
                  </a:lnTo>
                  <a:lnTo>
                    <a:pt x="2016528" y="1171562"/>
                  </a:lnTo>
                  <a:cubicBezTo>
                    <a:pt x="2016528" y="1332235"/>
                    <a:pt x="2096873" y="1412581"/>
                    <a:pt x="2257547" y="1412581"/>
                  </a:cubicBezTo>
                  <a:cubicBezTo>
                    <a:pt x="2398671" y="1412581"/>
                    <a:pt x="2509045" y="1349002"/>
                    <a:pt x="2588686" y="1221861"/>
                  </a:cubicBezTo>
                  <a:lnTo>
                    <a:pt x="2588686" y="542817"/>
                  </a:lnTo>
                  <a:lnTo>
                    <a:pt x="2800363" y="542817"/>
                  </a:lnTo>
                  <a:lnTo>
                    <a:pt x="2800363" y="1548809"/>
                  </a:lnTo>
                  <a:lnTo>
                    <a:pt x="2594973" y="1548809"/>
                  </a:lnTo>
                  <a:lnTo>
                    <a:pt x="2594973" y="1406293"/>
                  </a:lnTo>
                  <a:cubicBezTo>
                    <a:pt x="2547474" y="1466368"/>
                    <a:pt x="2490887" y="1510380"/>
                    <a:pt x="2425212" y="1538330"/>
                  </a:cubicBezTo>
                  <a:cubicBezTo>
                    <a:pt x="2360946" y="1566280"/>
                    <a:pt x="2291080" y="1580246"/>
                    <a:pt x="2215630" y="1580246"/>
                  </a:cubicBezTo>
                  <a:close/>
                  <a:moveTo>
                    <a:pt x="3501657" y="1580246"/>
                  </a:moveTo>
                  <a:cubicBezTo>
                    <a:pt x="3399649" y="1580246"/>
                    <a:pt x="3320713" y="1550905"/>
                    <a:pt x="3264830" y="1492222"/>
                  </a:cubicBezTo>
                  <a:cubicBezTo>
                    <a:pt x="3210339" y="1433539"/>
                    <a:pt x="3183093" y="1350411"/>
                    <a:pt x="3183093" y="1242820"/>
                  </a:cubicBezTo>
                  <a:lnTo>
                    <a:pt x="3183093" y="706290"/>
                  </a:lnTo>
                  <a:lnTo>
                    <a:pt x="3030098" y="706290"/>
                  </a:lnTo>
                  <a:lnTo>
                    <a:pt x="3030098" y="542817"/>
                  </a:lnTo>
                  <a:lnTo>
                    <a:pt x="3183093" y="542817"/>
                  </a:lnTo>
                  <a:lnTo>
                    <a:pt x="3183093" y="241019"/>
                  </a:lnTo>
                  <a:lnTo>
                    <a:pt x="3396866" y="241019"/>
                  </a:lnTo>
                  <a:lnTo>
                    <a:pt x="3396866" y="542817"/>
                  </a:lnTo>
                  <a:lnTo>
                    <a:pt x="3644173" y="542817"/>
                  </a:lnTo>
                  <a:lnTo>
                    <a:pt x="3644173" y="706290"/>
                  </a:lnTo>
                  <a:lnTo>
                    <a:pt x="3396866" y="706290"/>
                  </a:lnTo>
                  <a:lnTo>
                    <a:pt x="3396866" y="1228149"/>
                  </a:lnTo>
                  <a:cubicBezTo>
                    <a:pt x="3396866" y="1295215"/>
                    <a:pt x="3409441" y="1342715"/>
                    <a:pt x="3434591" y="1370664"/>
                  </a:cubicBezTo>
                  <a:cubicBezTo>
                    <a:pt x="3461133" y="1398614"/>
                    <a:pt x="3508632" y="1412581"/>
                    <a:pt x="3577107" y="1412581"/>
                  </a:cubicBezTo>
                  <a:cubicBezTo>
                    <a:pt x="3617614" y="1412581"/>
                    <a:pt x="3658139" y="1403493"/>
                    <a:pt x="3698664" y="1385335"/>
                  </a:cubicBezTo>
                  <a:lnTo>
                    <a:pt x="3698664" y="1553001"/>
                  </a:lnTo>
                  <a:cubicBezTo>
                    <a:pt x="3645564" y="1571159"/>
                    <a:pt x="3579890" y="1580246"/>
                    <a:pt x="3501657" y="1580246"/>
                  </a:cubicBezTo>
                  <a:close/>
                  <a:moveTo>
                    <a:pt x="3939733" y="0"/>
                  </a:moveTo>
                  <a:lnTo>
                    <a:pt x="4151411" y="0"/>
                  </a:lnTo>
                  <a:lnTo>
                    <a:pt x="4151411" y="1548809"/>
                  </a:lnTo>
                  <a:lnTo>
                    <a:pt x="3939733" y="1548809"/>
                  </a:lnTo>
                  <a:lnTo>
                    <a:pt x="3939733" y="0"/>
                  </a:lnTo>
                  <a:close/>
                  <a:moveTo>
                    <a:pt x="4466706" y="542817"/>
                  </a:moveTo>
                  <a:lnTo>
                    <a:pt x="4672096" y="542817"/>
                  </a:lnTo>
                  <a:lnTo>
                    <a:pt x="4672096" y="723057"/>
                  </a:lnTo>
                  <a:cubicBezTo>
                    <a:pt x="4714012" y="661579"/>
                    <a:pt x="4772695" y="616170"/>
                    <a:pt x="4848144" y="586829"/>
                  </a:cubicBezTo>
                  <a:cubicBezTo>
                    <a:pt x="4925002" y="557487"/>
                    <a:pt x="5013714" y="542817"/>
                    <a:pt x="5114313" y="542817"/>
                  </a:cubicBezTo>
                  <a:lnTo>
                    <a:pt x="5114313" y="708386"/>
                  </a:lnTo>
                  <a:cubicBezTo>
                    <a:pt x="5006739" y="708386"/>
                    <a:pt x="4914523" y="725857"/>
                    <a:pt x="4837665" y="760782"/>
                  </a:cubicBezTo>
                  <a:cubicBezTo>
                    <a:pt x="4760824" y="795706"/>
                    <a:pt x="4707724" y="850902"/>
                    <a:pt x="4678383" y="926351"/>
                  </a:cubicBezTo>
                  <a:lnTo>
                    <a:pt x="4678383" y="1548809"/>
                  </a:lnTo>
                  <a:lnTo>
                    <a:pt x="4466706" y="1548809"/>
                  </a:lnTo>
                  <a:lnTo>
                    <a:pt x="4466706" y="542817"/>
                  </a:ln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ADFEBB9-9569-FD02-D4BA-92DA62BF77BF}"/>
              </a:ext>
            </a:extLst>
          </p:cNvPr>
          <p:cNvSpPr txBox="1"/>
          <p:nvPr/>
        </p:nvSpPr>
        <p:spPr>
          <a:xfrm>
            <a:off x="2501798" y="882634"/>
            <a:ext cx="7286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+mj-lt"/>
              </a:rPr>
              <a:t>Implementation Presentation</a:t>
            </a:r>
            <a:endParaRPr lang="en-GB" sz="2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090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/>
              <a:t>RO7: Filter/Search on dashboard </a:t>
            </a:r>
          </a:p>
          <a:p>
            <a:r>
              <a:rPr lang="en-US" sz="2400"/>
              <a:t>RO8: Sort on dashboard </a:t>
            </a:r>
          </a:p>
          <a:p>
            <a:r>
              <a:rPr lang="en-US" sz="2400"/>
              <a:t>RO13: Nested subspace logic </a:t>
            </a:r>
          </a:p>
          <a:p>
            <a:r>
              <a:rPr lang="en-US" sz="2400"/>
              <a:t>RO18: No ground-truth file needed </a:t>
            </a:r>
          </a:p>
          <a:p>
            <a:r>
              <a:rPr lang="en-US" sz="2400"/>
              <a:t>RO22: Run experiments concurrently</a:t>
            </a:r>
            <a:endParaRPr lang="en-GB" sz="240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7D9D568-9A24-4C5C-6585-C473192E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10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91813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>
                <a:solidFill>
                  <a:srgbClr val="925FF0"/>
                </a:solidFill>
              </a:rPr>
              <a:t>RO7: Filter/Search on dashboard </a:t>
            </a:r>
          </a:p>
          <a:p>
            <a:r>
              <a:rPr lang="en-US" sz="2400">
                <a:solidFill>
                  <a:srgbClr val="925FF0"/>
                </a:solidFill>
              </a:rPr>
              <a:t>RO8: Sort on dashboard </a:t>
            </a:r>
          </a:p>
          <a:p>
            <a:r>
              <a:rPr lang="en-US" sz="2400"/>
              <a:t>RO13: Nested subspace logic </a:t>
            </a:r>
          </a:p>
          <a:p>
            <a:r>
              <a:rPr lang="en-US" sz="2400"/>
              <a:t>RO18: No ground-truth file needed </a:t>
            </a:r>
          </a:p>
          <a:p>
            <a:r>
              <a:rPr lang="en-US" sz="2400"/>
              <a:t>RO22: Run experiments concurrently</a:t>
            </a:r>
            <a:endParaRPr lang="en-GB" sz="240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10E759-CECE-F52F-352D-7EE7D0E85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11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72113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/>
              <a:t>RO7: Filter/Search on dashboard </a:t>
            </a:r>
          </a:p>
          <a:p>
            <a:r>
              <a:rPr lang="en-US" sz="2400"/>
              <a:t>RO8: Sort on dashboard </a:t>
            </a:r>
          </a:p>
          <a:p>
            <a:r>
              <a:rPr lang="en-US" sz="2400">
                <a:solidFill>
                  <a:srgbClr val="925FF0"/>
                </a:solidFill>
              </a:rPr>
              <a:t>RO13: Nested subspace logic </a:t>
            </a:r>
          </a:p>
          <a:p>
            <a:r>
              <a:rPr lang="en-US" sz="2400"/>
              <a:t>RO18: No ground-truth file needed </a:t>
            </a:r>
          </a:p>
          <a:p>
            <a:r>
              <a:rPr lang="en-US" sz="2400"/>
              <a:t>RO22: Run experiments concurrently</a:t>
            </a:r>
            <a:endParaRPr lang="en-GB" sz="240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A074A28-07A1-AD27-E1A3-E1CA8D61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12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58261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/>
              <a:t>RO7: Filter/Search on dashboard </a:t>
            </a:r>
          </a:p>
          <a:p>
            <a:r>
              <a:rPr lang="en-US" sz="2400"/>
              <a:t>RO8: Sort on dashboard </a:t>
            </a:r>
          </a:p>
          <a:p>
            <a:r>
              <a:rPr lang="en-US" sz="2400">
                <a:solidFill>
                  <a:schemeClr val="bg1"/>
                </a:solidFill>
              </a:rPr>
              <a:t>RO13: Nested subspace logic </a:t>
            </a:r>
          </a:p>
          <a:p>
            <a:r>
              <a:rPr lang="en-US" sz="2400">
                <a:solidFill>
                  <a:srgbClr val="925FF0"/>
                </a:solidFill>
              </a:rPr>
              <a:t>RO18: No ground-truth file needed </a:t>
            </a:r>
          </a:p>
          <a:p>
            <a:r>
              <a:rPr lang="en-US" sz="2400"/>
              <a:t>RO22: Run experiments concurrently</a:t>
            </a:r>
            <a:endParaRPr lang="en-GB" sz="240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5F086D-E318-9184-0DBE-0594BD880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13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41184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/>
              <a:t>RO7: Filter/Search on dashboard </a:t>
            </a:r>
          </a:p>
          <a:p>
            <a:r>
              <a:rPr lang="en-US" sz="2400"/>
              <a:t>RO8: Sort on dashboard </a:t>
            </a:r>
          </a:p>
          <a:p>
            <a:r>
              <a:rPr lang="en-US" sz="2400">
                <a:solidFill>
                  <a:schemeClr val="bg1"/>
                </a:solidFill>
              </a:rPr>
              <a:t>RO13: Nested subspace logic </a:t>
            </a:r>
          </a:p>
          <a:p>
            <a:r>
              <a:rPr lang="en-US" sz="2400">
                <a:solidFill>
                  <a:schemeClr val="bg1"/>
                </a:solidFill>
              </a:rPr>
              <a:t>RO18: No ground-truth file needed </a:t>
            </a:r>
          </a:p>
          <a:p>
            <a:r>
              <a:rPr lang="en-US" sz="2400">
                <a:solidFill>
                  <a:srgbClr val="925FF0"/>
                </a:solidFill>
              </a:rPr>
              <a:t>RO22: Run experiments concurrently</a:t>
            </a:r>
            <a:endParaRPr lang="en-GB" sz="2400">
              <a:solidFill>
                <a:srgbClr val="925FF0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…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1B2D2-5111-EB93-5BDE-FDC314CA7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14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93119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57F7CDE-E2B8-B970-C4DF-891BD6B50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5190" y="459160"/>
            <a:ext cx="5157787" cy="823912"/>
          </a:xfrm>
        </p:spPr>
        <p:txBody>
          <a:bodyPr>
            <a:normAutofit/>
          </a:bodyPr>
          <a:lstStyle/>
          <a:p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F045359-1B87-F5FE-D751-F0A38897F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459160"/>
            <a:ext cx="5183188" cy="823912"/>
          </a:xfrm>
        </p:spPr>
        <p:txBody>
          <a:bodyPr>
            <a:normAutofit/>
          </a:bodyPr>
          <a:lstStyle/>
          <a:p>
            <a:r>
              <a:rPr lang="de-DE" sz="4400">
                <a:solidFill>
                  <a:schemeClr val="bg1"/>
                </a:solidFill>
              </a:rPr>
              <a:t>Not </a:t>
            </a:r>
            <a:r>
              <a:rPr lang="de-DE" sz="4400" err="1">
                <a:solidFill>
                  <a:schemeClr val="bg1"/>
                </a:solidFill>
              </a:rPr>
              <a:t>implemented</a:t>
            </a:r>
            <a:endParaRPr lang="de-DE" sz="4400">
              <a:solidFill>
                <a:schemeClr val="bg1"/>
              </a:solidFill>
            </a:endParaRP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F33492F-36DA-BF87-1D80-72A1B1C12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65300"/>
            <a:ext cx="5157787" cy="4424363"/>
          </a:xfrm>
        </p:spPr>
        <p:txBody>
          <a:bodyPr>
            <a:normAutofit fontScale="92500"/>
          </a:bodyPr>
          <a:lstStyle/>
          <a:p>
            <a:r>
              <a:rPr lang="en-US" sz="2400">
                <a:solidFill>
                  <a:srgbClr val="909090"/>
                </a:solidFill>
              </a:rPr>
              <a:t>RO7: Filter/Search on dashboard </a:t>
            </a:r>
          </a:p>
          <a:p>
            <a:r>
              <a:rPr lang="en-US" sz="2400">
                <a:solidFill>
                  <a:srgbClr val="909090"/>
                </a:solidFill>
              </a:rPr>
              <a:t>RO8: Sort on dashboard </a:t>
            </a:r>
          </a:p>
          <a:p>
            <a:r>
              <a:rPr lang="en-US" sz="2400">
                <a:solidFill>
                  <a:srgbClr val="909090"/>
                </a:solidFill>
              </a:rPr>
              <a:t>RO13: Nested subspace logic </a:t>
            </a:r>
          </a:p>
          <a:p>
            <a:r>
              <a:rPr lang="en-US" sz="2400">
                <a:solidFill>
                  <a:srgbClr val="909090"/>
                </a:solidFill>
              </a:rPr>
              <a:t>RO18: No ground-truth file needed </a:t>
            </a:r>
          </a:p>
          <a:p>
            <a:r>
              <a:rPr lang="en-US" sz="2400">
                <a:solidFill>
                  <a:srgbClr val="909090"/>
                </a:solidFill>
              </a:rPr>
              <a:t>RO22: Run experiments concurrently</a:t>
            </a:r>
            <a:endParaRPr lang="en-GB" sz="2400">
              <a:solidFill>
                <a:srgbClr val="909090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C173CF-73B9-4C2E-A62F-3D6582BB0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65300"/>
            <a:ext cx="5183188" cy="4424363"/>
          </a:xfrm>
        </p:spPr>
        <p:txBody>
          <a:bodyPr>
            <a:normAutofit fontScale="92500"/>
          </a:bodyPr>
          <a:lstStyle/>
          <a:p>
            <a:r>
              <a:rPr lang="en-GB" sz="2400">
                <a:solidFill>
                  <a:schemeClr val="bg1"/>
                </a:solidFill>
              </a:rPr>
              <a:t>RO1: Delete account</a:t>
            </a:r>
          </a:p>
          <a:p>
            <a:r>
              <a:rPr lang="en-GB" sz="2400">
                <a:solidFill>
                  <a:schemeClr val="bg1"/>
                </a:solidFill>
              </a:rPr>
              <a:t>RO2/3: Register/Login with email</a:t>
            </a:r>
          </a:p>
          <a:p>
            <a:r>
              <a:rPr lang="en-GB" sz="2400">
                <a:solidFill>
                  <a:schemeClr val="bg1"/>
                </a:solidFill>
              </a:rPr>
              <a:t>RO4: Share experiment result</a:t>
            </a:r>
          </a:p>
          <a:p>
            <a:r>
              <a:rPr lang="en-GB" sz="2400">
                <a:solidFill>
                  <a:schemeClr val="bg1"/>
                </a:solidFill>
              </a:rPr>
              <a:t>RO6: Forgot password feature</a:t>
            </a:r>
          </a:p>
          <a:p>
            <a:r>
              <a:rPr lang="en-GB" sz="2400">
                <a:solidFill>
                  <a:schemeClr val="bg1"/>
                </a:solidFill>
              </a:rPr>
              <a:t>RO9: Loading animations</a:t>
            </a:r>
          </a:p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…</a:t>
            </a:r>
          </a:p>
          <a:p>
            <a:r>
              <a:rPr lang="en-GB" sz="2400">
                <a:solidFill>
                  <a:schemeClr val="bg1"/>
                </a:solidFill>
              </a:rPr>
              <a:t>RO24: Show ROC curves for experiment</a:t>
            </a:r>
          </a:p>
          <a:p>
            <a:pPr marL="0" indent="0">
              <a:buNone/>
            </a:pPr>
            <a:r>
              <a:rPr lang="en-GB" sz="2400">
                <a:solidFill>
                  <a:schemeClr val="bg1"/>
                </a:solidFill>
              </a:rPr>
              <a:t>…</a:t>
            </a:r>
          </a:p>
          <a:p>
            <a:r>
              <a:rPr lang="en-GB" sz="2400">
                <a:solidFill>
                  <a:schemeClr val="bg1"/>
                </a:solidFill>
              </a:rPr>
              <a:t>R027: Compare experiments</a:t>
            </a:r>
          </a:p>
          <a:p>
            <a:r>
              <a:rPr lang="en-GB" sz="2400">
                <a:solidFill>
                  <a:schemeClr val="bg1"/>
                </a:solidFill>
              </a:rPr>
              <a:t>RO28: Light theme</a:t>
            </a: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  <a:p>
            <a:endParaRPr lang="en-GB" sz="240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7" name="!!optional requirements">
            <a:extLst>
              <a:ext uri="{FF2B5EF4-FFF2-40B4-BE49-F238E27FC236}">
                <a16:creationId xmlns:a16="http://schemas.microsoft.com/office/drawing/2014/main" id="{E3B9CFB0-0A51-5D27-D06F-E2149F0C7B30}"/>
              </a:ext>
            </a:extLst>
          </p:cNvPr>
          <p:cNvGraphicFramePr>
            <a:graphicFrameLocks/>
          </p:cNvGraphicFramePr>
          <p:nvPr/>
        </p:nvGraphicFramePr>
        <p:xfrm>
          <a:off x="1339780" y="3676277"/>
          <a:ext cx="3163405" cy="2722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5333BA-2409-6A93-3CEE-43F7DD79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15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8861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16</a:t>
            </a:fld>
            <a:r>
              <a:rPr lang="de-DE"/>
              <a:t>/70</a:t>
            </a:r>
          </a:p>
        </p:txBody>
      </p:sp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DC120FEA-CCBD-14E6-3247-53F1792A3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09E0422-FBAF-A242-B311-4CEEC49FF7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50" r="100000"/>
          <a:stretch/>
        </p:blipFill>
        <p:spPr>
          <a:xfrm>
            <a:off x="-213360" y="0"/>
            <a:ext cx="213360" cy="6858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4E8D5A-281E-A01C-4FC6-43DDF1D33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50" r="100000"/>
          <a:stretch/>
        </p:blipFill>
        <p:spPr>
          <a:xfrm>
            <a:off x="-213360" y="0"/>
            <a:ext cx="21336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92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9">
            <a:extLst>
              <a:ext uri="{FF2B5EF4-FFF2-40B4-BE49-F238E27FC236}">
                <a16:creationId xmlns:a16="http://schemas.microsoft.com/office/drawing/2014/main" id="{CC038D11-BB0D-C563-3C0D-12E2495E1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17</a:t>
            </a:fld>
            <a:r>
              <a:rPr lang="de-DE"/>
              <a:t>/70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4285A9-561F-2B43-27DA-CD9B64F99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691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18</a:t>
            </a:fld>
            <a:r>
              <a:rPr lang="de-DE"/>
              <a:t>/70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60D5C-EB15-5D9F-B119-AF3EBE7B8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2" r="100000"/>
          <a:stretch/>
        </p:blipFill>
        <p:spPr>
          <a:xfrm>
            <a:off x="-127000" y="0"/>
            <a:ext cx="127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B2BD8510-2A64-34EF-7CAF-233A41237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11">
            <a:extLst>
              <a:ext uri="{FF2B5EF4-FFF2-40B4-BE49-F238E27FC236}">
                <a16:creationId xmlns:a16="http://schemas.microsoft.com/office/drawing/2014/main" id="{BF0249FB-39D1-3D02-E2FD-7494203DF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19</a:t>
            </a:fld>
            <a:r>
              <a:rPr lang="de-DE"/>
              <a:t>/70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460D5C-EB15-5D9F-B119-AF3EBE7B8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391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2482289"/>
              </p:ext>
            </p:extLst>
          </p:nvPr>
        </p:nvGraphicFramePr>
        <p:xfrm>
          <a:off x="3504406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A41903-0845-F354-56C8-BC409F7C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602483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20</a:t>
            </a:fld>
            <a:r>
              <a:rPr lang="de-DE"/>
              <a:t>/70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AE9F782-4F46-7292-1899-AB72BE9DE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63" r="100000"/>
          <a:stretch/>
        </p:blipFill>
        <p:spPr>
          <a:xfrm>
            <a:off x="-190500" y="0"/>
            <a:ext cx="1905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Inhaltsplatzhalter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1B582CE-D65A-D587-F58D-984711E97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F94B7352-20D5-22D3-CA82-FAEF8E44C3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21</a:t>
            </a:fld>
            <a:r>
              <a:rPr lang="de-DE"/>
              <a:t>/70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6C759F6-59BF-D156-0053-5C21338E6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" r="-4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7315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9CB244B-C82F-C3FC-D887-D377412958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22</a:t>
            </a:fld>
            <a:r>
              <a:rPr lang="de-DE"/>
              <a:t>/70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3F6EDE-E6A1-7B1D-81BD-912E8F762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372" r="100000"/>
          <a:stretch/>
        </p:blipFill>
        <p:spPr>
          <a:xfrm>
            <a:off x="-167268" y="0"/>
            <a:ext cx="167268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63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13">
            <a:extLst>
              <a:ext uri="{FF2B5EF4-FFF2-40B4-BE49-F238E27FC236}">
                <a16:creationId xmlns:a16="http://schemas.microsoft.com/office/drawing/2014/main" id="{5E5BC748-7A5E-8925-10DA-E54F9CF7E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03F6EDE-E6A1-7B1D-81BD-912E8F762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23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931891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666E60B-D34F-F465-306D-4E93F1C059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24</a:t>
            </a:fld>
            <a:r>
              <a:rPr lang="de-DE"/>
              <a:t>/70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FC46F9-0189-C05A-EAAB-24FE5417C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46" r="100000"/>
          <a:stretch/>
        </p:blipFill>
        <p:spPr>
          <a:xfrm>
            <a:off x="-139700" y="0"/>
            <a:ext cx="1397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82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94AD1C37-E28B-24FF-FDFE-7A60A519AB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25</a:t>
            </a:fld>
            <a:r>
              <a:rPr lang="de-DE"/>
              <a:t>/70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EFC46F9-0189-C05A-EAAB-24FE5417C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110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7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1F99-DB75-7523-B0D1-A296EED6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Workflow</a:t>
            </a: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162F87-0989-A0B0-3594-5F1FD541A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26</a:t>
            </a:fld>
            <a:r>
              <a:rPr lang="de-DE"/>
              <a:t>/70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E115C75E-1191-7949-33BB-792E5DCBD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615" y="2403051"/>
            <a:ext cx="10381340" cy="32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60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5757589-9317-71A2-67C1-0B721E66780A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718174" y="102734"/>
            <a:ext cx="5775324" cy="6519182"/>
          </a:xfrm>
          <a:ln w="28575">
            <a:solidFill>
              <a:srgbClr val="925FF0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4794FB-94AB-5C25-3B97-DCBBD173A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27</a:t>
            </a:fld>
            <a:r>
              <a:rPr lang="de-DE"/>
              <a:t>/70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4EAFB18-648D-B793-A581-05BC6057201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607786" y="101826"/>
            <a:ext cx="3965802" cy="6520090"/>
          </a:xfrm>
          <a:ln w="28575">
            <a:solidFill>
              <a:srgbClr val="925FF0"/>
            </a:solidFill>
          </a:ln>
        </p:spPr>
      </p:pic>
    </p:spTree>
    <p:extLst>
      <p:ext uri="{BB962C8B-B14F-4D97-AF65-F5344CB8AC3E}">
        <p14:creationId xmlns:p14="http://schemas.microsoft.com/office/powerpoint/2010/main" val="399502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1AFAC6A-3E64-2C70-CC5C-065775F59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106972"/>
            <a:ext cx="5392057" cy="6523898"/>
          </a:xfrm>
          <a:prstGeom prst="rect">
            <a:avLst/>
          </a:prstGeom>
          <a:ln w="28575">
            <a:solidFill>
              <a:srgbClr val="925FF0"/>
            </a:solidFill>
          </a:ln>
        </p:spPr>
      </p:pic>
      <p:pic>
        <p:nvPicPr>
          <p:cNvPr id="8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F5F8C-8EE4-7D66-B1C5-8D77EB5F7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82" y="104313"/>
            <a:ext cx="5383682" cy="6516792"/>
          </a:xfrm>
          <a:prstGeom prst="rect">
            <a:avLst/>
          </a:prstGeom>
          <a:ln w="28575">
            <a:solidFill>
              <a:srgbClr val="925FF0"/>
            </a:solidFill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4C0E034-0990-6DC5-4C63-7F4C044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28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8478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8F4D-3DCD-810C-2F59-A1EE20C7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Problems Encountered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F8AE07-E542-46FC-1912-34556EEB9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88647"/>
            <a:ext cx="10528072" cy="450101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DA331-B9A4-6F94-E163-24DA176ED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29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235466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1.   User Management</a:t>
            </a:r>
          </a:p>
          <a:p>
            <a:r>
              <a:rPr lang="en-GB" sz="2600">
                <a:solidFill>
                  <a:schemeClr val="bg1"/>
                </a:solidFill>
              </a:rPr>
              <a:t>2.   Dashboard</a:t>
            </a:r>
          </a:p>
          <a:p>
            <a:r>
              <a:rPr lang="en-GB" sz="2600">
                <a:solidFill>
                  <a:schemeClr val="bg1"/>
                </a:solidFill>
              </a:rPr>
              <a:t>3.   Create experiment</a:t>
            </a:r>
          </a:p>
          <a:p>
            <a:r>
              <a:rPr lang="en-GB" sz="2600">
                <a:solidFill>
                  <a:schemeClr val="bg1"/>
                </a:solidFill>
              </a:rPr>
              <a:t>4.   Run experiment</a:t>
            </a:r>
          </a:p>
          <a:p>
            <a:r>
              <a:rPr lang="en-GB" sz="2600">
                <a:solidFill>
                  <a:schemeClr val="bg1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AB3B5-AD37-FCE1-7CB0-2601EB2A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3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138204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9B6E-AAE4-621D-59B3-F80CAE007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CI/CD Pipeline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8CBD2-5486-810D-C3E4-B95B027B6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13767"/>
            <a:ext cx="10511325" cy="4475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Late CI setup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No Continuous Deployment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BE0C1B-F1D0-2D5E-924D-7EE16E73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30</a:t>
            </a:fld>
            <a:r>
              <a:rPr lang="de-DE"/>
              <a:t>/70</a:t>
            </a:r>
          </a:p>
        </p:txBody>
      </p:sp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D6D90-11AD-E539-2460-263843AD9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2297027"/>
            <a:ext cx="10156372" cy="11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3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CF1E101-E332-7981-38DA-8661C3D1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Defined JSON too late</a:t>
            </a:r>
            <a:endParaRPr lang="en-GB">
              <a:ea typeface="Calibri Light"/>
              <a:cs typeface="Calibri Ligh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75AD0D-8C7A-7874-8709-E0288B32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86" y="1857398"/>
            <a:ext cx="4373672" cy="36941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8D09DA1-EA20-4705-EC81-E69AD7EEF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6439" b="6454"/>
          <a:stretch/>
        </p:blipFill>
        <p:spPr>
          <a:xfrm>
            <a:off x="6653487" y="1797372"/>
            <a:ext cx="3324689" cy="10191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FD7C933-4ED1-007E-42CA-0B82E61D19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82" r="22661" b="8005"/>
          <a:stretch/>
        </p:blipFill>
        <p:spPr>
          <a:xfrm>
            <a:off x="6653489" y="3392757"/>
            <a:ext cx="3324688" cy="85965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EC415BF-2073-3F48-A30F-D723ACA85B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67" b="4228"/>
          <a:stretch/>
        </p:blipFill>
        <p:spPr>
          <a:xfrm>
            <a:off x="6653487" y="4619991"/>
            <a:ext cx="3324689" cy="93159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DD51B8F-8961-256D-10B9-F0BC105B618A}"/>
              </a:ext>
            </a:extLst>
          </p:cNvPr>
          <p:cNvSpPr txBox="1"/>
          <p:nvPr/>
        </p:nvSpPr>
        <p:spPr>
          <a:xfrm>
            <a:off x="6653487" y="2817933"/>
            <a:ext cx="3324689" cy="369332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925FF0"/>
                </a:solidFill>
              </a:rPr>
              <a:t>Error JSON (response)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693F687-40E9-B5C7-5032-5F6B69A6E2DA}"/>
              </a:ext>
            </a:extLst>
          </p:cNvPr>
          <p:cNvSpPr txBox="1"/>
          <p:nvPr/>
        </p:nvSpPr>
        <p:spPr>
          <a:xfrm>
            <a:off x="1612486" y="5551589"/>
            <a:ext cx="4373672" cy="369332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925FF0"/>
                </a:solidFill>
              </a:rPr>
              <a:t>Experiment JSON (response)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6CEFE69-57C3-8404-C2C0-8BD5126DBC89}"/>
              </a:ext>
            </a:extLst>
          </p:cNvPr>
          <p:cNvSpPr txBox="1"/>
          <p:nvPr/>
        </p:nvSpPr>
        <p:spPr>
          <a:xfrm>
            <a:off x="6653487" y="4250659"/>
            <a:ext cx="3324689" cy="369332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925FF0"/>
                </a:solidFill>
              </a:rPr>
              <a:t>User JSON (request)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77F30A5-2D91-0F26-C6C2-119F81A0E542}"/>
              </a:ext>
            </a:extLst>
          </p:cNvPr>
          <p:cNvSpPr txBox="1"/>
          <p:nvPr/>
        </p:nvSpPr>
        <p:spPr>
          <a:xfrm>
            <a:off x="6653487" y="5551589"/>
            <a:ext cx="3324689" cy="369332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925FF0"/>
                </a:solidFill>
              </a:rPr>
              <a:t>User JSON (response)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D6D9AA-D323-F4A9-AF75-592CD10B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49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A7CA7-29F8-1298-61E3-F93D19993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Tasks took longer than expected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D51A5-311C-E772-F3C4-7B6E466AA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Cause:</a:t>
            </a:r>
          </a:p>
          <a:p>
            <a:pPr lvl="1"/>
            <a:r>
              <a:rPr lang="en-US">
                <a:ea typeface="Calibri"/>
                <a:cs typeface="Calibri"/>
              </a:rPr>
              <a:t>Learn Language and Libraries</a:t>
            </a:r>
          </a:p>
          <a:p>
            <a:pPr lvl="1"/>
            <a:r>
              <a:rPr lang="en-US">
                <a:ea typeface="Calibri"/>
                <a:cs typeface="Calibri"/>
              </a:rPr>
              <a:t>Unexpected complexity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Effect:</a:t>
            </a:r>
          </a:p>
          <a:p>
            <a:pPr lvl="1"/>
            <a:r>
              <a:rPr lang="en-US">
                <a:ea typeface="Calibri"/>
                <a:cs typeface="Calibri"/>
              </a:rPr>
              <a:t>Frontend-Backend schedule didn't match</a:t>
            </a:r>
          </a:p>
          <a:p>
            <a:pPr lvl="1"/>
            <a:r>
              <a:rPr lang="en-US">
                <a:ea typeface="Calibri"/>
                <a:cs typeface="Calibri"/>
              </a:rPr>
              <a:t>Unused Mock API</a:t>
            </a:r>
          </a:p>
          <a:p>
            <a:pPr lvl="1"/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F816C-BBEA-D0F7-02FB-93E36F6F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287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DE3D477-B339-7334-A5C1-F3320AA5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made - Frontend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8A6428-3828-5B20-3672-FC10EB68D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t="2267" r="1235" b="2528"/>
          <a:stretch/>
        </p:blipFill>
        <p:spPr>
          <a:xfrm>
            <a:off x="838200" y="2888774"/>
            <a:ext cx="4895088" cy="222504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87DBF54-5856-6EF9-009C-1129728C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98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DE3D477-B339-7334-A5C1-F3320AA5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made - Frontend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8A6428-3828-5B20-3672-FC10EB68D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t="2267" r="1235" b="2528"/>
          <a:stretch/>
        </p:blipFill>
        <p:spPr>
          <a:xfrm>
            <a:off x="838200" y="2888774"/>
            <a:ext cx="4895088" cy="2225040"/>
          </a:xfrm>
          <a:prstGeom prst="rect">
            <a:avLst/>
          </a:prstGeom>
        </p:spPr>
      </p:pic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1F776C43-C8B8-A673-D6AC-EB248FD52D40}"/>
              </a:ext>
            </a:extLst>
          </p:cNvPr>
          <p:cNvSpPr/>
          <p:nvPr/>
        </p:nvSpPr>
        <p:spPr>
          <a:xfrm>
            <a:off x="838200" y="1825625"/>
            <a:ext cx="4895088" cy="4351338"/>
          </a:xfrm>
          <a:prstGeom prst="mathMultiply">
            <a:avLst>
              <a:gd name="adj1" fmla="val 6457"/>
            </a:avLst>
          </a:prstGeom>
          <a:solidFill>
            <a:srgbClr val="7030A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24B6F0-8E5C-7022-EE4E-9F2925F09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/>
          <a:stretch/>
        </p:blipFill>
        <p:spPr>
          <a:xfrm>
            <a:off x="6172200" y="2589978"/>
            <a:ext cx="5181600" cy="282263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90780BD-A3C2-85BC-DCA6-5F3A885F8FEC}"/>
              </a:ext>
            </a:extLst>
          </p:cNvPr>
          <p:cNvSpPr/>
          <p:nvPr/>
        </p:nvSpPr>
        <p:spPr>
          <a:xfrm>
            <a:off x="6748272" y="3611880"/>
            <a:ext cx="4489704" cy="411480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756D46-2324-41BE-E544-6F132456C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" y="1825624"/>
            <a:ext cx="10531879" cy="4154551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417805-1B53-BABF-0620-DC8603CE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4588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DE3D477-B339-7334-A5C1-F3320AA5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made - Frontend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8A6428-3828-5B20-3672-FC10EB68D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t="2267" r="1235" b="2528"/>
          <a:stretch/>
        </p:blipFill>
        <p:spPr>
          <a:xfrm>
            <a:off x="838200" y="2888774"/>
            <a:ext cx="4895088" cy="2225040"/>
          </a:xfrm>
          <a:prstGeom prst="rect">
            <a:avLst/>
          </a:prstGeom>
        </p:spPr>
      </p:pic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1F776C43-C8B8-A673-D6AC-EB248FD52D40}"/>
              </a:ext>
            </a:extLst>
          </p:cNvPr>
          <p:cNvSpPr/>
          <p:nvPr/>
        </p:nvSpPr>
        <p:spPr>
          <a:xfrm>
            <a:off x="838200" y="1825625"/>
            <a:ext cx="4895088" cy="4351338"/>
          </a:xfrm>
          <a:prstGeom prst="mathMultiply">
            <a:avLst>
              <a:gd name="adj1" fmla="val 6457"/>
            </a:avLst>
          </a:prstGeom>
          <a:solidFill>
            <a:srgbClr val="7030A0"/>
          </a:solidFill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624B6F0-8E5C-7022-EE4E-9F2925F099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/>
          <a:stretch/>
        </p:blipFill>
        <p:spPr>
          <a:xfrm>
            <a:off x="6172200" y="2589978"/>
            <a:ext cx="5181600" cy="282263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590780BD-A3C2-85BC-DCA6-5F3A885F8FEC}"/>
              </a:ext>
            </a:extLst>
          </p:cNvPr>
          <p:cNvSpPr/>
          <p:nvPr/>
        </p:nvSpPr>
        <p:spPr>
          <a:xfrm>
            <a:off x="6748272" y="3611880"/>
            <a:ext cx="4489704" cy="411480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756D46-2324-41BE-E544-6F132456C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32" y="1825624"/>
            <a:ext cx="10531879" cy="415455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39BFD5B-B3CB-441E-A66B-9B5DB393ED43}"/>
              </a:ext>
            </a:extLst>
          </p:cNvPr>
          <p:cNvSpPr/>
          <p:nvPr/>
        </p:nvSpPr>
        <p:spPr>
          <a:xfrm>
            <a:off x="9464040" y="4376234"/>
            <a:ext cx="1900428" cy="669028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96E53-2E45-9B9F-73C0-B7C1FB1C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15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ADE3D477-B339-7334-A5C1-F3320AA5B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made - Frontend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18A6428-3828-5B20-3672-FC10EB68DD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" t="2267" r="1235" b="2528"/>
          <a:stretch/>
        </p:blipFill>
        <p:spPr>
          <a:xfrm>
            <a:off x="838200" y="2888774"/>
            <a:ext cx="4895088" cy="2225040"/>
          </a:xfrm>
          <a:prstGeom prst="rect">
            <a:avLst/>
          </a:prstGeom>
        </p:spPr>
      </p:pic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1F776C43-C8B8-A673-D6AC-EB248FD52D40}"/>
              </a:ext>
            </a:extLst>
          </p:cNvPr>
          <p:cNvSpPr/>
          <p:nvPr/>
        </p:nvSpPr>
        <p:spPr>
          <a:xfrm>
            <a:off x="-424243" y="1825625"/>
            <a:ext cx="7419974" cy="4351338"/>
          </a:xfrm>
          <a:prstGeom prst="mathMultiply">
            <a:avLst>
              <a:gd name="adj1" fmla="val 7114"/>
            </a:avLst>
          </a:prstGeom>
          <a:solidFill>
            <a:srgbClr val="925FF0"/>
          </a:solidFill>
          <a:ln w="7620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922651E-4C03-9435-05B1-81467292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36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B3DC46-9C52-2C84-DD65-782171109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"/>
          <a:stretch/>
        </p:blipFill>
        <p:spPr>
          <a:xfrm>
            <a:off x="6172200" y="2589978"/>
            <a:ext cx="5181600" cy="28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Frontend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E918B8-DD8E-2152-A40C-18554D92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37</a:t>
            </a:fld>
            <a:endParaRPr lang="de-DE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5203EB4-7E8B-9951-135C-1420694F6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63" y="1920875"/>
            <a:ext cx="4315073" cy="180911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05D838-22BB-61CA-118E-3A17ED61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5" y="4353317"/>
            <a:ext cx="9983593" cy="4001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632737-A20A-F795-756A-CE2DEE3EF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05" y="5146286"/>
            <a:ext cx="6554115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Frontend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E918B8-DD8E-2152-A40C-18554D92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38</a:t>
            </a:fld>
            <a:endParaRPr lang="de-DE"/>
          </a:p>
        </p:txBody>
      </p:sp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3EB481A-CAF4-9A29-B6BF-BF37CE47B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77" y="2441277"/>
            <a:ext cx="3041752" cy="2621621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28D484-DD6F-4BE4-03EA-F31DE68D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75" y="2441277"/>
            <a:ext cx="1878309" cy="2621621"/>
          </a:xfrm>
          <a:prstGeom prst="rect">
            <a:avLst/>
          </a:prstGeom>
        </p:spPr>
      </p:pic>
      <p:pic>
        <p:nvPicPr>
          <p:cNvPr id="17" name="Grafik 16" descr="Ein Bild, das Text, Tisch enthält.&#10;&#10;Automatisch generierte Beschreibung">
            <a:extLst>
              <a:ext uri="{FF2B5EF4-FFF2-40B4-BE49-F238E27FC236}">
                <a16:creationId xmlns:a16="http://schemas.microsoft.com/office/drawing/2014/main" id="{D95D625C-4651-A041-6A08-2DD3402BC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62" y="2441278"/>
            <a:ext cx="2248438" cy="2621621"/>
          </a:xfrm>
          <a:prstGeom prst="rect">
            <a:avLst/>
          </a:prstGeom>
        </p:spPr>
      </p:pic>
      <p:sp>
        <p:nvSpPr>
          <p:cNvPr id="18" name="Multiplikationszeichen 17">
            <a:extLst>
              <a:ext uri="{FF2B5EF4-FFF2-40B4-BE49-F238E27FC236}">
                <a16:creationId xmlns:a16="http://schemas.microsoft.com/office/drawing/2014/main" id="{20B068D5-9BF4-6530-C66B-65E60FE24604}"/>
              </a:ext>
            </a:extLst>
          </p:cNvPr>
          <p:cNvSpPr/>
          <p:nvPr/>
        </p:nvSpPr>
        <p:spPr>
          <a:xfrm>
            <a:off x="1242632" y="2441277"/>
            <a:ext cx="3176968" cy="2498725"/>
          </a:xfrm>
          <a:prstGeom prst="mathMultiply">
            <a:avLst>
              <a:gd name="adj1" fmla="val 7114"/>
            </a:avLst>
          </a:prstGeom>
          <a:solidFill>
            <a:srgbClr val="925FF0"/>
          </a:solidFill>
          <a:ln w="7620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Multiplikationszeichen 18">
            <a:extLst>
              <a:ext uri="{FF2B5EF4-FFF2-40B4-BE49-F238E27FC236}">
                <a16:creationId xmlns:a16="http://schemas.microsoft.com/office/drawing/2014/main" id="{6D1D5B52-070C-695B-E7F4-D044770E0C21}"/>
              </a:ext>
            </a:extLst>
          </p:cNvPr>
          <p:cNvSpPr/>
          <p:nvPr/>
        </p:nvSpPr>
        <p:spPr>
          <a:xfrm>
            <a:off x="3848545" y="2530970"/>
            <a:ext cx="3176968" cy="2498725"/>
          </a:xfrm>
          <a:prstGeom prst="mathMultiply">
            <a:avLst>
              <a:gd name="adj1" fmla="val 7114"/>
            </a:avLst>
          </a:prstGeom>
          <a:solidFill>
            <a:srgbClr val="925FF0"/>
          </a:solidFill>
          <a:ln w="7620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Multiplikationszeichen 19">
            <a:extLst>
              <a:ext uri="{FF2B5EF4-FFF2-40B4-BE49-F238E27FC236}">
                <a16:creationId xmlns:a16="http://schemas.microsoft.com/office/drawing/2014/main" id="{20FB7255-8AEB-535A-7F2C-0B2D5CEA71D8}"/>
              </a:ext>
            </a:extLst>
          </p:cNvPr>
          <p:cNvSpPr/>
          <p:nvPr/>
        </p:nvSpPr>
        <p:spPr>
          <a:xfrm>
            <a:off x="6915055" y="2441277"/>
            <a:ext cx="3540595" cy="2711748"/>
          </a:xfrm>
          <a:prstGeom prst="mathMultiply">
            <a:avLst>
              <a:gd name="adj1" fmla="val 7114"/>
            </a:avLst>
          </a:prstGeom>
          <a:solidFill>
            <a:srgbClr val="925FF0"/>
          </a:solidFill>
          <a:ln w="7620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639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258F8-5155-1679-3AB3-90810C9F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Frontend</a:t>
            </a:r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142280C-F383-EA39-8FB2-92EABE623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257" y="2281237"/>
            <a:ext cx="5143606" cy="403066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856085-3DB7-0DB4-9707-EAD3D5C3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39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93808C4-B321-3FBE-3DCD-7C49FABB908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239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Enum for dashboard sorting</a:t>
            </a:r>
          </a:p>
        </p:txBody>
      </p:sp>
    </p:spTree>
    <p:extLst>
      <p:ext uri="{BB962C8B-B14F-4D97-AF65-F5344CB8AC3E}">
        <p14:creationId xmlns:p14="http://schemas.microsoft.com/office/powerpoint/2010/main" val="352758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rgbClr val="925FF0"/>
                </a:solidFill>
              </a:rPr>
              <a:t>1.   User Management</a:t>
            </a:r>
          </a:p>
          <a:p>
            <a:r>
              <a:rPr lang="en-GB" sz="2600">
                <a:solidFill>
                  <a:schemeClr val="bg1"/>
                </a:solidFill>
              </a:rPr>
              <a:t>2.   Dashboard</a:t>
            </a:r>
          </a:p>
          <a:p>
            <a:r>
              <a:rPr lang="en-GB" sz="2600">
                <a:solidFill>
                  <a:schemeClr val="bg1"/>
                </a:solidFill>
              </a:rPr>
              <a:t>3.   Create experiment</a:t>
            </a:r>
          </a:p>
          <a:p>
            <a:r>
              <a:rPr lang="en-GB" sz="2600">
                <a:solidFill>
                  <a:schemeClr val="bg1"/>
                </a:solidFill>
              </a:rPr>
              <a:t>4.   Run experiment</a:t>
            </a:r>
          </a:p>
          <a:p>
            <a:r>
              <a:rPr lang="en-GB" sz="2600">
                <a:solidFill>
                  <a:schemeClr val="bg1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8CC25A3-1727-6A05-D061-7F53C27C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4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84018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919D7D-5AC1-12DF-AB77-F37ED38B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Frontend – API</a:t>
            </a:r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8ECB81C-8A47-B7E0-7407-6B538FE43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1314" y="3096824"/>
            <a:ext cx="5096586" cy="219106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D72368-388B-EA34-985F-43F71369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40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F0EAE68-75C5-D9BD-C801-8B452AD3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074" y="3983290"/>
            <a:ext cx="4991797" cy="3143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75FCAE2-9842-9AD9-3CC7-D3C25225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646" y="3025376"/>
            <a:ext cx="4182059" cy="362001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CE765CD3-2F79-750B-1E22-E43D641AEA7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239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Renamed and added some methods</a:t>
            </a:r>
          </a:p>
        </p:txBody>
      </p:sp>
    </p:spTree>
    <p:extLst>
      <p:ext uri="{BB962C8B-B14F-4D97-AF65-F5344CB8AC3E}">
        <p14:creationId xmlns:p14="http://schemas.microsoft.com/office/powerpoint/2010/main" val="326411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DB3B79-B8D7-0691-8180-BF2F339D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in general -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BA4C77-ACD1-CFA8-6436-8EC6939B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9000" cy="4351338"/>
          </a:xfrm>
        </p:spPr>
        <p:txBody>
          <a:bodyPr/>
          <a:lstStyle/>
          <a:p>
            <a:pPr marL="0" indent="0">
              <a:buNone/>
            </a:pPr>
            <a:endParaRPr lang="en-GB"/>
          </a:p>
          <a:p>
            <a:r>
              <a:rPr lang="en-GB" err="1"/>
              <a:t>np.NDArray</a:t>
            </a:r>
            <a:r>
              <a:rPr lang="en-GB"/>
              <a:t> were used in place of python lists</a:t>
            </a:r>
          </a:p>
          <a:p>
            <a:endParaRPr lang="en-GB"/>
          </a:p>
          <a:p>
            <a:r>
              <a:rPr lang="de-DE" err="1"/>
              <a:t>static</a:t>
            </a:r>
            <a:r>
              <a:rPr lang="de-DE"/>
              <a:t> </a:t>
            </a:r>
            <a:r>
              <a:rPr lang="de-DE" err="1"/>
              <a:t>classes</a:t>
            </a:r>
            <a:r>
              <a:rPr lang="de-DE"/>
              <a:t>, variables not </a:t>
            </a:r>
            <a:r>
              <a:rPr lang="de-DE" err="1"/>
              <a:t>implemented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classes</a:t>
            </a: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AB8F3C-84FC-441A-5A08-40ADAC53B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28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BD820D-43F1-15FA-686F-F1BEEF7C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5" r="1429" b="4843"/>
          <a:stretch/>
        </p:blipFill>
        <p:spPr>
          <a:xfrm>
            <a:off x="838200" y="2756694"/>
            <a:ext cx="10515600" cy="24892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9B63E-DF01-2598-09C9-7BEA4468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05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BD820D-43F1-15FA-686F-F1BEEF7CD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5" r="1429" b="4843"/>
          <a:stretch/>
        </p:blipFill>
        <p:spPr>
          <a:xfrm>
            <a:off x="838200" y="2756694"/>
            <a:ext cx="10515600" cy="24892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C9B63E-DF01-2598-09C9-7BEA4468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43</a:t>
            </a:fld>
            <a:endParaRPr lang="de-DE"/>
          </a:p>
        </p:txBody>
      </p:sp>
      <p:sp>
        <p:nvSpPr>
          <p:cNvPr id="6" name="Multiplikationszeichen 5">
            <a:extLst>
              <a:ext uri="{FF2B5EF4-FFF2-40B4-BE49-F238E27FC236}">
                <a16:creationId xmlns:a16="http://schemas.microsoft.com/office/drawing/2014/main" id="{DB5FD2C1-764D-688C-AFC4-5C6FF6EC31B3}"/>
              </a:ext>
            </a:extLst>
          </p:cNvPr>
          <p:cNvSpPr/>
          <p:nvPr/>
        </p:nvSpPr>
        <p:spPr>
          <a:xfrm>
            <a:off x="1104900" y="3866356"/>
            <a:ext cx="2047876" cy="1431132"/>
          </a:xfrm>
          <a:prstGeom prst="mathMultiply">
            <a:avLst>
              <a:gd name="adj1" fmla="val 10560"/>
            </a:avLst>
          </a:prstGeom>
          <a:solidFill>
            <a:srgbClr val="925FF0"/>
          </a:solidFill>
          <a:ln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807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0CA444-7CC2-A123-05FD-D78E879F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35" y="2047845"/>
            <a:ext cx="4538696" cy="41291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162C6E-14FA-7D99-3DBD-A1ED2EFCB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5" t="13075" r="3386" b="9780"/>
          <a:stretch/>
        </p:blipFill>
        <p:spPr>
          <a:xfrm>
            <a:off x="6655173" y="3136393"/>
            <a:ext cx="3924435" cy="203911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6FCF87F-AC36-8C69-B254-E4050137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9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0CA444-7CC2-A123-05FD-D78E879F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635" y="2047845"/>
            <a:ext cx="4538696" cy="41291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4162C6E-14FA-7D99-3DBD-A1ED2EFCB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35" t="13075" r="3386" b="9780"/>
          <a:stretch/>
        </p:blipFill>
        <p:spPr>
          <a:xfrm>
            <a:off x="6655173" y="3136393"/>
            <a:ext cx="3924435" cy="2039112"/>
          </a:xfrm>
          <a:prstGeom prst="rect">
            <a:avLst/>
          </a:pr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1BB159-0856-EC3A-236B-F304EA3B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45</a:t>
            </a:fld>
            <a:endParaRPr lang="de-DE"/>
          </a:p>
        </p:txBody>
      </p:sp>
      <p:sp>
        <p:nvSpPr>
          <p:cNvPr id="9" name="Multiplikationszeichen 8">
            <a:extLst>
              <a:ext uri="{FF2B5EF4-FFF2-40B4-BE49-F238E27FC236}">
                <a16:creationId xmlns:a16="http://schemas.microsoft.com/office/drawing/2014/main" id="{CD3AAA3D-2625-F23C-624A-430086A83E6C}"/>
              </a:ext>
            </a:extLst>
          </p:cNvPr>
          <p:cNvSpPr/>
          <p:nvPr/>
        </p:nvSpPr>
        <p:spPr>
          <a:xfrm>
            <a:off x="5648273" y="2323577"/>
            <a:ext cx="5938234" cy="3664744"/>
          </a:xfrm>
          <a:prstGeom prst="mathMultiply">
            <a:avLst>
              <a:gd name="adj1" fmla="val 9001"/>
            </a:avLst>
          </a:prstGeom>
          <a:solidFill>
            <a:srgbClr val="925FF0"/>
          </a:solidFill>
          <a:ln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63D3D8-1D78-8B2B-E175-5E42609E1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25" y="1935867"/>
            <a:ext cx="7943950" cy="413085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A684479-1112-ECD1-48D5-0754D959C6B6}"/>
              </a:ext>
            </a:extLst>
          </p:cNvPr>
          <p:cNvSpPr/>
          <p:nvPr/>
        </p:nvSpPr>
        <p:spPr>
          <a:xfrm>
            <a:off x="3148013" y="2011299"/>
            <a:ext cx="413005" cy="183261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FF61316-4329-4BD7-64DA-67E43F2C6002}"/>
              </a:ext>
            </a:extLst>
          </p:cNvPr>
          <p:cNvSpPr/>
          <p:nvPr/>
        </p:nvSpPr>
        <p:spPr>
          <a:xfrm>
            <a:off x="2479929" y="2487549"/>
            <a:ext cx="7343521" cy="183261"/>
          </a:xfrm>
          <a:prstGeom prst="rect">
            <a:avLst/>
          </a:prstGeom>
          <a:noFill/>
          <a:ln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E918B8-DD8E-2152-A40C-18554D92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22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65DF-77DF-D6F1-DE4E-05049296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68BCD-5EC4-D7C1-DA4B-92FE0EBF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E81FCC-7B70-85C1-FBF3-705F538C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054" y="1690688"/>
            <a:ext cx="3856522" cy="470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8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0465DF-77DF-D6F1-DE4E-05049296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68BCD-5EC4-D7C1-DA4B-92FE0EBF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E81FCC-7B70-85C1-FBF3-705F538C5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4054" y="1690688"/>
            <a:ext cx="3856522" cy="47009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CDFF898-D2D3-0278-FB6B-23FEDEF9DEF9}"/>
              </a:ext>
            </a:extLst>
          </p:cNvPr>
          <p:cNvCxnSpPr/>
          <p:nvPr/>
        </p:nvCxnSpPr>
        <p:spPr>
          <a:xfrm>
            <a:off x="1389888" y="3090672"/>
            <a:ext cx="1993392" cy="0"/>
          </a:xfrm>
          <a:prstGeom prst="line">
            <a:avLst/>
          </a:prstGeom>
          <a:ln w="28575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91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359DF23-4D72-987B-E6F1-AF928078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55" y="1690688"/>
            <a:ext cx="7324141" cy="48369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0465DF-77DF-D6F1-DE4E-05049296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68BCD-5EC4-D7C1-DA4B-92FE0EBF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E81FCC-7B70-85C1-FBF3-705F538C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198" y="1690688"/>
            <a:ext cx="2798819" cy="341166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CDFF898-D2D3-0278-FB6B-23FEDEF9DEF9}"/>
              </a:ext>
            </a:extLst>
          </p:cNvPr>
          <p:cNvCxnSpPr>
            <a:cxnSpLocks/>
          </p:cNvCxnSpPr>
          <p:nvPr/>
        </p:nvCxnSpPr>
        <p:spPr>
          <a:xfrm>
            <a:off x="1316736" y="2697480"/>
            <a:ext cx="1514427" cy="1"/>
          </a:xfrm>
          <a:prstGeom prst="line">
            <a:avLst/>
          </a:prstGeom>
          <a:ln w="28575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2B8076AF-C4F4-C516-06F4-629A66F92801}"/>
              </a:ext>
            </a:extLst>
          </p:cNvPr>
          <p:cNvSpPr/>
          <p:nvPr/>
        </p:nvSpPr>
        <p:spPr>
          <a:xfrm>
            <a:off x="4317039" y="6383163"/>
            <a:ext cx="1234625" cy="144511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28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1.   User Management</a:t>
            </a:r>
          </a:p>
          <a:p>
            <a:r>
              <a:rPr lang="en-GB" sz="2600">
                <a:solidFill>
                  <a:srgbClr val="925FF0"/>
                </a:solidFill>
              </a:rPr>
              <a:t>2.   Dashboard</a:t>
            </a:r>
          </a:p>
          <a:p>
            <a:r>
              <a:rPr lang="en-GB" sz="2600">
                <a:solidFill>
                  <a:schemeClr val="bg1"/>
                </a:solidFill>
              </a:rPr>
              <a:t>3.   Create experiment</a:t>
            </a:r>
          </a:p>
          <a:p>
            <a:r>
              <a:rPr lang="en-GB" sz="2600">
                <a:solidFill>
                  <a:schemeClr val="bg1"/>
                </a:solidFill>
              </a:rPr>
              <a:t>4.   Run experiment</a:t>
            </a:r>
          </a:p>
          <a:p>
            <a:r>
              <a:rPr lang="en-GB" sz="2600">
                <a:solidFill>
                  <a:schemeClr val="bg1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FD845A-4844-7900-5C7E-2CAE28252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5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871829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F359DF23-4D72-987B-E6F1-AF928078C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555" y="1690688"/>
            <a:ext cx="7324141" cy="483698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50465DF-77DF-D6F1-DE4E-050492964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-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68BCD-5EC4-D7C1-DA4B-92FE0EBFE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E81FCC-7B70-85C1-FBF3-705F538C5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3198" y="1690688"/>
            <a:ext cx="2798819" cy="3411664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3CDFF898-D2D3-0278-FB6B-23FEDEF9DEF9}"/>
              </a:ext>
            </a:extLst>
          </p:cNvPr>
          <p:cNvCxnSpPr>
            <a:cxnSpLocks/>
          </p:cNvCxnSpPr>
          <p:nvPr/>
        </p:nvCxnSpPr>
        <p:spPr>
          <a:xfrm>
            <a:off x="1316736" y="2697480"/>
            <a:ext cx="1514427" cy="1"/>
          </a:xfrm>
          <a:prstGeom prst="line">
            <a:avLst/>
          </a:prstGeom>
          <a:ln w="28575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2B8076AF-C4F4-C516-06F4-629A66F92801}"/>
              </a:ext>
            </a:extLst>
          </p:cNvPr>
          <p:cNvSpPr/>
          <p:nvPr/>
        </p:nvSpPr>
        <p:spPr>
          <a:xfrm>
            <a:off x="4317039" y="6383163"/>
            <a:ext cx="1234625" cy="144511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54565E3-9526-3C2B-1C9E-A0DC86AE3758}"/>
              </a:ext>
            </a:extLst>
          </p:cNvPr>
          <p:cNvSpPr/>
          <p:nvPr/>
        </p:nvSpPr>
        <p:spPr>
          <a:xfrm>
            <a:off x="4337289" y="3177891"/>
            <a:ext cx="2170667" cy="143320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BAD13C0-1C70-88D9-05F1-8ADB2B1C3073}"/>
              </a:ext>
            </a:extLst>
          </p:cNvPr>
          <p:cNvSpPr/>
          <p:nvPr/>
        </p:nvSpPr>
        <p:spPr>
          <a:xfrm>
            <a:off x="4337289" y="3359784"/>
            <a:ext cx="3435111" cy="14332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33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51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229" y="1908915"/>
            <a:ext cx="6106377" cy="401058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3178629" y="4675414"/>
            <a:ext cx="5664200" cy="419100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7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1ED89-4FC5-9909-D932-53B85B7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Experiment creation</a:t>
            </a:r>
          </a:p>
          <a:p>
            <a:r>
              <a:rPr lang="en-GB">
                <a:solidFill>
                  <a:schemeClr val="bg1"/>
                </a:solidFill>
              </a:rPr>
              <a:t>Dataset and potentially ground truth (Form data)</a:t>
            </a:r>
          </a:p>
          <a:p>
            <a:r>
              <a:rPr lang="en-GB">
                <a:solidFill>
                  <a:schemeClr val="bg1"/>
                </a:solidFill>
              </a:rPr>
              <a:t>Experiment information passed by user (JSON)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52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74" y="3429000"/>
            <a:ext cx="4297103" cy="28222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7640054" y="5378348"/>
            <a:ext cx="3985942" cy="29492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24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1ED89-4FC5-9909-D932-53B85B7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Experiment creation</a:t>
            </a:r>
          </a:p>
          <a:p>
            <a:r>
              <a:rPr lang="en-GB">
                <a:solidFill>
                  <a:schemeClr val="bg1"/>
                </a:solidFill>
              </a:rPr>
              <a:t>Dataset and potentially ground truth (Form data)</a:t>
            </a:r>
          </a:p>
          <a:p>
            <a:r>
              <a:rPr lang="en-GB">
                <a:solidFill>
                  <a:schemeClr val="bg1"/>
                </a:solidFill>
              </a:rPr>
              <a:t>Experiment information passed by user (JSON)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53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74" y="3429000"/>
            <a:ext cx="4297103" cy="28222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7640054" y="5378348"/>
            <a:ext cx="3985942" cy="29492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1ED89-4FC5-9909-D932-53B85B7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Experiment creation</a:t>
            </a:r>
          </a:p>
          <a:p>
            <a:r>
              <a:rPr lang="en-GB">
                <a:solidFill>
                  <a:srgbClr val="925FF0"/>
                </a:solidFill>
              </a:rPr>
              <a:t>Dataset and potentially ground truth (Form data)</a:t>
            </a:r>
          </a:p>
          <a:p>
            <a:r>
              <a:rPr lang="en-GB">
                <a:solidFill>
                  <a:schemeClr val="bg1"/>
                </a:solidFill>
              </a:rPr>
              <a:t>Experiment information passed by user (JSON)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54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74" y="3429000"/>
            <a:ext cx="4297103" cy="28222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7640054" y="5378348"/>
            <a:ext cx="3985942" cy="29492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62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1ED89-4FC5-9909-D932-53B85B7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Experiment creation</a:t>
            </a:r>
          </a:p>
          <a:p>
            <a:r>
              <a:rPr lang="en-GB">
                <a:solidFill>
                  <a:schemeClr val="bg1"/>
                </a:solidFill>
              </a:rPr>
              <a:t>Dataset and potentially ground truth (Form data)</a:t>
            </a:r>
          </a:p>
          <a:p>
            <a:r>
              <a:rPr lang="en-GB">
                <a:solidFill>
                  <a:srgbClr val="925FF0"/>
                </a:solidFill>
              </a:rPr>
              <a:t>Experiment information passed by user (JSON)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55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74" y="3429000"/>
            <a:ext cx="4297103" cy="28222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7640054" y="5378348"/>
            <a:ext cx="3985942" cy="29492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235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2D62B-C581-2224-1F54-DD383094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Changes – Backend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E1ED89-4FC5-9909-D932-53B85B7EF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Experiment creation</a:t>
            </a:r>
          </a:p>
          <a:p>
            <a:r>
              <a:rPr lang="en-GB">
                <a:solidFill>
                  <a:schemeClr val="bg1"/>
                </a:solidFill>
              </a:rPr>
              <a:t>Dataset and potentially ground truth (Form data)</a:t>
            </a:r>
          </a:p>
          <a:p>
            <a:r>
              <a:rPr lang="en-GB">
                <a:solidFill>
                  <a:schemeClr val="bg1"/>
                </a:solidFill>
              </a:rPr>
              <a:t>Experiment information passed by user (JSON)</a:t>
            </a:r>
          </a:p>
          <a:p>
            <a:endParaRPr lang="en-GB">
              <a:solidFill>
                <a:schemeClr val="bg1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GB">
                <a:solidFill>
                  <a:schemeClr val="bg1"/>
                </a:solidFill>
              </a:rPr>
              <a:t>Added /experiment/upload-files to API</a:t>
            </a:r>
          </a:p>
          <a:p>
            <a:pPr marL="0" indent="0">
              <a:buNone/>
            </a:pPr>
            <a:r>
              <a:rPr lang="en-GB">
                <a:solidFill>
                  <a:schemeClr val="bg1"/>
                </a:solidFill>
              </a:rPr>
              <a:t>to upload the .csv files for an experiment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2B18E-44B3-55D0-A1D4-E39060A9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BCBAA5-82E1-9874-D09F-1D79AC31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474" y="3429000"/>
            <a:ext cx="4297103" cy="282227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7AC7E32-D2B2-2375-4F46-BA3EF678B73E}"/>
              </a:ext>
            </a:extLst>
          </p:cNvPr>
          <p:cNvSpPr/>
          <p:nvPr/>
        </p:nvSpPr>
        <p:spPr>
          <a:xfrm>
            <a:off x="7640054" y="5378348"/>
            <a:ext cx="3985942" cy="29492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59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761CD5-6E33-7690-62D0-979D86C7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Code-Statistics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06DC990-C17F-4CA2-E91C-88EF5EF27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Ca. 6400 Lines of Code</a:t>
            </a: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pPr marL="0" indent="0">
              <a:buNone/>
            </a:pPr>
            <a:endParaRPr lang="en-GB">
              <a:cs typeface="Calibri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E918B8-DD8E-2152-A40C-18554D92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57</a:t>
            </a:fld>
            <a:endParaRPr lang="de-DE"/>
          </a:p>
        </p:txBody>
      </p:sp>
      <p:graphicFrame>
        <p:nvGraphicFramePr>
          <p:cNvPr id="4" name="!!optional requirements">
            <a:extLst>
              <a:ext uri="{FF2B5EF4-FFF2-40B4-BE49-F238E27FC236}">
                <a16:creationId xmlns:a16="http://schemas.microsoft.com/office/drawing/2014/main" id="{0EF5371D-C9BD-7AE7-593C-64530A8BE8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656947"/>
              </p:ext>
            </p:extLst>
          </p:nvPr>
        </p:nvGraphicFramePr>
        <p:xfrm>
          <a:off x="3786073" y="2243138"/>
          <a:ext cx="4619854" cy="4249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7414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DA0C94-01E4-52B6-7542-85C712DDD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9FD33B4-CA0F-4B5D-4BF6-655E59E4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58</a:t>
            </a:fld>
            <a:endParaRPr lang="de-DE"/>
          </a:p>
        </p:txBody>
      </p:sp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C7621AC2-10B6-B2DA-4A19-A4A6F07EC412}"/>
              </a:ext>
            </a:extLst>
          </p:cNvPr>
          <p:cNvSpPr txBox="1">
            <a:spLocks/>
          </p:cNvSpPr>
          <p:nvPr/>
        </p:nvSpPr>
        <p:spPr>
          <a:xfrm>
            <a:off x="838200" y="3333135"/>
            <a:ext cx="10515600" cy="2843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EEEEE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7200">
                <a:cs typeface="Calibri"/>
              </a:rPr>
              <a:t>DEMO</a:t>
            </a:r>
            <a:endParaRPr lang="en-GB" sz="7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908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0E2B8-C180-633A-3E77-63060ED1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7B8A91-E5C0-2E00-E037-F39D0A1C3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7007942" cy="4351338"/>
          </a:xfrm>
        </p:spPr>
        <p:txBody>
          <a:bodyPr>
            <a:normAutofit/>
          </a:bodyPr>
          <a:lstStyle/>
          <a:p>
            <a:r>
              <a:rPr lang="de-DE" sz="7200" dirty="0" err="1"/>
              <a:t>Now</a:t>
            </a:r>
            <a:r>
              <a:rPr lang="de-DE" sz="7200" dirty="0"/>
              <a:t> </a:t>
            </a:r>
            <a:r>
              <a:rPr lang="de-DE" sz="7200" dirty="0" err="1"/>
              <a:t>to</a:t>
            </a:r>
            <a:r>
              <a:rPr lang="de-DE" sz="7200" dirty="0"/>
              <a:t> the </a:t>
            </a:r>
            <a:r>
              <a:rPr lang="de-DE" sz="7200" dirty="0" err="1"/>
              <a:t>Demon-stration</a:t>
            </a:r>
            <a:endParaRPr lang="de-DE" sz="7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8B36A2-59A0-4431-415A-90423013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50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1.   User Management</a:t>
            </a:r>
          </a:p>
          <a:p>
            <a:r>
              <a:rPr lang="en-GB" sz="2600">
                <a:solidFill>
                  <a:schemeClr val="bg1"/>
                </a:solidFill>
              </a:rPr>
              <a:t>2.   Dashboard</a:t>
            </a:r>
          </a:p>
          <a:p>
            <a:r>
              <a:rPr lang="en-GB" sz="2600">
                <a:solidFill>
                  <a:srgbClr val="925FF0"/>
                </a:solidFill>
              </a:rPr>
              <a:t>3.   Create experiment</a:t>
            </a:r>
          </a:p>
          <a:p>
            <a:r>
              <a:rPr lang="en-GB" sz="2600">
                <a:solidFill>
                  <a:schemeClr val="bg1"/>
                </a:solidFill>
              </a:rPr>
              <a:t>4.   Run experiment</a:t>
            </a:r>
          </a:p>
          <a:p>
            <a:r>
              <a:rPr lang="en-GB" sz="2600">
                <a:solidFill>
                  <a:schemeClr val="bg1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D758E6-0AA5-3F9A-0F83-2CFE87895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6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193278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B0E2B8-C180-633A-3E77-63060ED1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7B8A91-E5C0-2E00-E037-F39D0A1C3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7007942" cy="4351338"/>
          </a:xfrm>
        </p:spPr>
        <p:txBody>
          <a:bodyPr>
            <a:normAutofit/>
          </a:bodyPr>
          <a:lstStyle/>
          <a:p>
            <a:r>
              <a:rPr lang="de-DE" sz="7200" dirty="0" err="1"/>
              <a:t>Now</a:t>
            </a:r>
            <a:r>
              <a:rPr lang="de-DE" sz="7200" dirty="0"/>
              <a:t> </a:t>
            </a:r>
            <a:r>
              <a:rPr lang="de-DE" sz="7200" dirty="0" err="1"/>
              <a:t>to</a:t>
            </a:r>
            <a:r>
              <a:rPr lang="de-DE" sz="7200" dirty="0"/>
              <a:t> the </a:t>
            </a:r>
            <a:r>
              <a:rPr lang="de-DE" sz="7200" dirty="0" err="1"/>
              <a:t>Demon-stration</a:t>
            </a:r>
            <a:endParaRPr lang="de-DE" sz="7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8B36A2-59A0-4431-415A-90423013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90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61</a:t>
            </a:fld>
            <a:r>
              <a:rPr lang="de-DE"/>
              <a:t>/70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AC14AA0-CF62-46FE-D550-FBBAC55F3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11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81ED4-CE01-F7CD-3051-5BFB2449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B7018A-4BEA-1EBA-698B-3F7E5B8E0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2B7F75-17FF-BED6-346B-2188F3D52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4B881F4-B6C4-9FB6-C733-7FA700E6E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92F650-CEF8-F4CD-C206-DD28D25B450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62</a:t>
            </a:fld>
            <a:r>
              <a:rPr lang="de-DE"/>
              <a:t>/70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125EAB7-A49E-2EF2-4664-62950043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02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D8AFA022-58B2-7D33-CE6A-49001872A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A617E78A-89DC-77BF-9810-45E43E564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C7F1C501-6B67-8DAA-38C5-909AE8A6C7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2604014-405E-680F-3327-E92DD7BE5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A8F9E6F-47ED-DAA2-6FC5-4A543504235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1162417-1EF6-131F-41C2-2F509AA7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63</a:t>
            </a:fld>
            <a:r>
              <a:rPr lang="de-DE"/>
              <a:t>/70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DC88AE-AA77-AC66-AD46-A773D8558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6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F0AA6A-D750-A227-25A7-FC04B1083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F793555-AA56-29A3-EE3E-505A12AAF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B532F6-2FD7-E7E7-4B42-F0CE35B1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272512"/>
      </p:ext>
    </p:extLst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6200E1A-6CA7-7B49-E4CE-D508050D9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74344EB-5304-A786-7E83-0400F1D16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192000" y="0"/>
            <a:ext cx="12192000" cy="68580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34116C-4C7E-5C42-4D40-BB4065E42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18043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1.   User Management</a:t>
            </a:r>
          </a:p>
          <a:p>
            <a:r>
              <a:rPr lang="en-GB" sz="2600">
                <a:solidFill>
                  <a:schemeClr val="bg1"/>
                </a:solidFill>
              </a:rPr>
              <a:t>2.   Dashboard</a:t>
            </a:r>
          </a:p>
          <a:p>
            <a:r>
              <a:rPr lang="en-GB" sz="2600">
                <a:solidFill>
                  <a:schemeClr val="bg1"/>
                </a:solidFill>
              </a:rPr>
              <a:t>3.   Create experiment</a:t>
            </a:r>
          </a:p>
          <a:p>
            <a:r>
              <a:rPr lang="en-GB" sz="2600">
                <a:solidFill>
                  <a:srgbClr val="925FF0"/>
                </a:solidFill>
              </a:rPr>
              <a:t>4.   Run experiment</a:t>
            </a:r>
          </a:p>
          <a:p>
            <a:r>
              <a:rPr lang="en-GB" sz="2600">
                <a:solidFill>
                  <a:schemeClr val="bg1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262FA3A-902D-234C-EA51-813B62D24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7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41643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Inhaltsplatzhalter 13">
            <a:extLst>
              <a:ext uri="{FF2B5EF4-FFF2-40B4-BE49-F238E27FC236}">
                <a16:creationId xmlns:a16="http://schemas.microsoft.com/office/drawing/2014/main" id="{64D3289B-6601-97EC-0228-355D9157460E}"/>
              </a:ext>
            </a:extLst>
          </p:cNvPr>
          <p:cNvGraphicFramePr>
            <a:graphicFrameLocks/>
          </p:cNvGraphicFramePr>
          <p:nvPr/>
        </p:nvGraphicFramePr>
        <p:xfrm>
          <a:off x="836613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E6DCF4-B8E4-9DC7-9AB1-4639CB223EC0}"/>
              </a:ext>
            </a:extLst>
          </p:cNvPr>
          <p:cNvSpPr txBox="1"/>
          <p:nvPr/>
        </p:nvSpPr>
        <p:spPr>
          <a:xfrm>
            <a:off x="7074694" y="2623344"/>
            <a:ext cx="393700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>
                <a:solidFill>
                  <a:schemeClr val="bg1"/>
                </a:solidFill>
              </a:rPr>
              <a:t>1.   User Management</a:t>
            </a:r>
          </a:p>
          <a:p>
            <a:r>
              <a:rPr lang="en-GB" sz="2600">
                <a:solidFill>
                  <a:schemeClr val="bg1"/>
                </a:solidFill>
              </a:rPr>
              <a:t>2.   Dashboard</a:t>
            </a:r>
          </a:p>
          <a:p>
            <a:r>
              <a:rPr lang="en-GB" sz="2600">
                <a:solidFill>
                  <a:schemeClr val="bg1"/>
                </a:solidFill>
              </a:rPr>
              <a:t>3.   Create experiment</a:t>
            </a:r>
          </a:p>
          <a:p>
            <a:r>
              <a:rPr lang="en-GB" sz="2600">
                <a:solidFill>
                  <a:schemeClr val="bg1"/>
                </a:solidFill>
              </a:rPr>
              <a:t>4.   Run experiment</a:t>
            </a:r>
          </a:p>
          <a:p>
            <a:r>
              <a:rPr lang="en-GB" sz="2600">
                <a:solidFill>
                  <a:srgbClr val="925FF0"/>
                </a:solidFill>
              </a:rPr>
              <a:t>5.   Get experiment result</a:t>
            </a: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  <a:p>
            <a:pPr marL="514350" indent="-514350">
              <a:buAutoNum type="arabicPeriod" startAt="4"/>
            </a:pPr>
            <a:endParaRPr lang="en-GB" sz="2600">
              <a:solidFill>
                <a:schemeClr val="bg1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BE3CA5-2F76-259E-2138-AB352FE0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8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3649068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!!optional requirements">
            <a:extLst>
              <a:ext uri="{FF2B5EF4-FFF2-40B4-BE49-F238E27FC236}">
                <a16:creationId xmlns:a16="http://schemas.microsoft.com/office/drawing/2014/main" id="{98EE1EA8-E5E6-27B8-11E4-2DC1FADD46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679486"/>
              </p:ext>
            </p:extLst>
          </p:nvPr>
        </p:nvGraphicFramePr>
        <p:xfrm>
          <a:off x="3504406" y="1690688"/>
          <a:ext cx="5183188" cy="4460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0E123A9F-7A6B-CFDD-B470-3544C80A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What we implemented</a:t>
            </a:r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4B263B-19D8-5BF5-1F6D-1175AEA3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9</a:t>
            </a:fld>
            <a:r>
              <a:rPr lang="de-DE"/>
              <a:t>/70</a:t>
            </a:r>
          </a:p>
        </p:txBody>
      </p:sp>
    </p:spTree>
    <p:extLst>
      <p:ext uri="{BB962C8B-B14F-4D97-AF65-F5344CB8AC3E}">
        <p14:creationId xmlns:p14="http://schemas.microsoft.com/office/powerpoint/2010/main" val="294953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PSE</Template>
  <TotalTime>0</TotalTime>
  <Words>968</Words>
  <Application>Microsoft Office PowerPoint</Application>
  <PresentationFormat>Widescreen</PresentationFormat>
  <Paragraphs>323</Paragraphs>
  <Slides>65</Slides>
  <Notes>2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</vt:lpstr>
      <vt:lpstr>PowerPoint Presentation</vt:lpstr>
      <vt:lpstr>What we implemented</vt:lpstr>
      <vt:lpstr>What we implemented</vt:lpstr>
      <vt:lpstr>What we implemented</vt:lpstr>
      <vt:lpstr>What we implemented</vt:lpstr>
      <vt:lpstr>What we implemented</vt:lpstr>
      <vt:lpstr>What we implemented</vt:lpstr>
      <vt:lpstr>What we implemented</vt:lpstr>
      <vt:lpstr>What we implemented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</vt:lpstr>
      <vt:lpstr>PowerPoint Presentation</vt:lpstr>
      <vt:lpstr>PowerPoint Presentation</vt:lpstr>
      <vt:lpstr>Problems Encountered</vt:lpstr>
      <vt:lpstr>CI/CD Pipeline</vt:lpstr>
      <vt:lpstr>Defined JSON too late</vt:lpstr>
      <vt:lpstr>Tasks took longer than expected</vt:lpstr>
      <vt:lpstr>Changes made - Frontend </vt:lpstr>
      <vt:lpstr>Changes made - Frontend </vt:lpstr>
      <vt:lpstr>Changes made - Frontend </vt:lpstr>
      <vt:lpstr>Changes made - Frontend </vt:lpstr>
      <vt:lpstr>Changes - Frontend</vt:lpstr>
      <vt:lpstr>Changes - Frontend</vt:lpstr>
      <vt:lpstr>Changes - Frontend</vt:lpstr>
      <vt:lpstr>Changes – Frontend – API</vt:lpstr>
      <vt:lpstr>Changes in general - Backend</vt:lpstr>
      <vt:lpstr>Changes - Backend</vt:lpstr>
      <vt:lpstr>Changes - Backend</vt:lpstr>
      <vt:lpstr>Changes - Backend</vt:lpstr>
      <vt:lpstr>Changes - Backend</vt:lpstr>
      <vt:lpstr>Changes - Backend</vt:lpstr>
      <vt:lpstr>Changes - Backend</vt:lpstr>
      <vt:lpstr>Changes - Backend</vt:lpstr>
      <vt:lpstr>Changes - Backend</vt:lpstr>
      <vt:lpstr>Changes - Backend</vt:lpstr>
      <vt:lpstr>Changes – Backend</vt:lpstr>
      <vt:lpstr>Changes – Backend</vt:lpstr>
      <vt:lpstr>Changes – Backend</vt:lpstr>
      <vt:lpstr>Changes – Backend</vt:lpstr>
      <vt:lpstr>Changes – Backend</vt:lpstr>
      <vt:lpstr>Changes – Backend</vt:lpstr>
      <vt:lpstr>Code-Statistics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Erik Wu</dc:creator>
  <cp:lastModifiedBy>Erik Wu</cp:lastModifiedBy>
  <cp:revision>2</cp:revision>
  <dcterms:created xsi:type="dcterms:W3CDTF">2023-02-13T13:40:39Z</dcterms:created>
  <dcterms:modified xsi:type="dcterms:W3CDTF">2023-05-23T15:49:01Z</dcterms:modified>
</cp:coreProperties>
</file>